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8" r:id="rId5"/>
    <p:sldId id="259" r:id="rId6"/>
    <p:sldId id="260" r:id="rId7"/>
    <p:sldId id="362" r:id="rId8"/>
    <p:sldId id="332" r:id="rId9"/>
    <p:sldId id="365" r:id="rId10"/>
    <p:sldId id="366" r:id="rId11"/>
    <p:sldId id="368" r:id="rId12"/>
    <p:sldId id="370" r:id="rId13"/>
    <p:sldId id="372" r:id="rId14"/>
    <p:sldId id="371" r:id="rId15"/>
    <p:sldId id="373" r:id="rId16"/>
    <p:sldId id="374" r:id="rId17"/>
    <p:sldId id="375" r:id="rId18"/>
    <p:sldId id="376" r:id="rId19"/>
    <p:sldId id="377" r:id="rId20"/>
    <p:sldId id="378" r:id="rId21"/>
    <p:sldId id="379" r:id="rId22"/>
    <p:sldId id="380" r:id="rId23"/>
    <p:sldId id="381" r:id="rId24"/>
    <p:sldId id="382" r:id="rId25"/>
    <p:sldId id="383" r:id="rId26"/>
    <p:sldId id="384" r:id="rId27"/>
    <p:sldId id="385" r:id="rId28"/>
    <p:sldId id="386" r:id="rId29"/>
    <p:sldId id="387" r:id="rId30"/>
    <p:sldId id="388" r:id="rId31"/>
    <p:sldId id="389" r:id="rId32"/>
    <p:sldId id="390" r:id="rId33"/>
    <p:sldId id="391" r:id="rId34"/>
    <p:sldId id="392" r:id="rId35"/>
    <p:sldId id="393" r:id="rId36"/>
    <p:sldId id="394" r:id="rId37"/>
    <p:sldId id="395" r:id="rId38"/>
    <p:sldId id="396" r:id="rId39"/>
    <p:sldId id="397" r:id="rId40"/>
    <p:sldId id="398" r:id="rId41"/>
    <p:sldId id="399" r:id="rId42"/>
    <p:sldId id="400" r:id="rId43"/>
    <p:sldId id="401" r:id="rId44"/>
    <p:sldId id="402" r:id="rId45"/>
    <p:sldId id="403" r:id="rId46"/>
    <p:sldId id="404" r:id="rId47"/>
    <p:sldId id="405" r:id="rId48"/>
    <p:sldId id="406" r:id="rId49"/>
    <p:sldId id="407" r:id="rId50"/>
    <p:sldId id="408" r:id="rId5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0D72F0-6A80-343B-D231-17513E22EE5C}" v="2" dt="2023-06-14T16:52:15.0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064" autoAdjust="0"/>
    <p:restoredTop sz="94660"/>
  </p:normalViewPr>
  <p:slideViewPr>
    <p:cSldViewPr snapToGrid="0" showGuides="1">
      <p:cViewPr varScale="1">
        <p:scale>
          <a:sx n="133" d="100"/>
          <a:sy n="133" d="100"/>
        </p:scale>
        <p:origin x="264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EB53A-0143-A14C-FAD9-3DD21B072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824D6A-721A-E35C-39D9-073CA78E4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E80761-8985-FFF0-4C51-053B413CD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7B4CB9-CBE0-70C9-DE52-493B7FA1A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0C34C3-0FDC-BC45-8C51-AB8C0D365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562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517899-622C-FEEE-068F-A7622BB27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980436-02BA-1898-38C5-7AB273B49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3461AA-8095-F973-7087-96BDD388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64747F-7284-E790-5878-1D487A696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4D080A-898F-49ED-E8C9-FFAC9498E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8955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19423AA-AF21-D261-8E9B-7B0C33CE7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9368552-9B7E-6523-A2B6-81941A730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911F81-81B5-28C7-192E-36A3241EB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69AB61-8526-CD7F-BD96-060AF0D4F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823337-7FC4-1676-B6F7-FB3FD981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0643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60A01-1FFE-613B-CCDE-BEAD31FEE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E42518-626F-B60F-E9FA-557BB4B1D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A024D5-2CE0-706E-7859-46245F8A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655993-E304-ACD5-634A-DD9D22D4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64BC2A-4089-0F9C-31D9-557705F46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255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555715-884A-53C4-F670-F2EDB7F66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F63B1D-8534-71CA-F95E-3F6D071E3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8C2227-DC21-17BD-16FC-39E571945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F279A7-12D5-7536-68C6-FF2F7ECCA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69C53DA-FEFD-C5F3-A2EE-55A1F90B5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375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22DCD-4B8F-7EC1-0C59-0E292B39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3CCD44-B75C-10FE-256C-B419E878C7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4E74B9-96D4-6915-2305-71A143BEF1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7F4DCA-B0E4-45B7-FC9A-F0DB57F2A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2B0BD3F-DC7B-8DB9-FA84-3439C2239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246045-B7B7-6DE5-99D2-53727942E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8975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A50194-58CD-39D2-543D-9A030AAE8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7959F9C-019C-8F23-4F99-FF1188411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66760B-5229-0B5A-2184-193F120113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FB0DE34-90E4-3AC3-2665-0A15B6BCE8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C738419-8F18-F2F6-1194-37A17844F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AD786BE-2885-8CC0-16F2-5378F2DAE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5C5B633-510D-FED2-85A8-85F5989E1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686E08-010A-F555-F7D4-0FE502316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4747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0CA15-09F8-5C0D-58D8-1304B54D0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B927F14-8A99-E599-5C69-D9D31441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F390100-6FEE-81D5-3619-F591A6E1F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939216E-9EAB-E1EA-5AFD-DB9CE73E6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7256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E359570-7E8C-22FF-CCAC-4F3011D24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23D23CA-FCD6-8073-C39D-4F5E7B57A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614EA9-0BB2-7F4B-9036-15F212DAD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514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46111-6E07-AB58-D36A-8775ADC17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CFCB3A-28C5-C69A-81EF-201B5BE56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76264D-98AD-4ECC-3D89-D49A791E9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49DB88-5993-DBDF-439F-1EADF462B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4DCE53A-4A7D-A1CD-E2A8-753508EBF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4319B8-9A97-0D37-54C6-84071DD9B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6002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192B5-CCD7-9BA4-2481-8B4B1AB4D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161051C-2182-86EA-049D-EE4FA27E16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63F0D0C-1E4B-C877-6B03-B10843B77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FBA0CC5-FBB9-19B9-21A7-EF95BD12D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E9E4414-75CB-9AFF-90A4-15CE44110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8AE37F3-8C1D-C7C3-B969-2DA75E72A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4329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E895B05-73EC-1A30-1531-4F6C70020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F9F041-50BB-4FA3-98D8-EA63D75A1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BE6B95-6100-EBDC-2D5C-180E02640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E06C-37AF-4B38-87FC-834F9B9B2D25}" type="datetimeFigureOut">
              <a:rPr lang="es-MX" smtClean="0"/>
              <a:t>03/08/2023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1835A1-1DE0-D9F2-B941-F59BF429B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CA2A62-303F-DE89-353D-A115AA95A5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E0273-98EB-4E96-BE7A-9C5A0F4A6C3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67972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84AAA1-40A9-AF59-7056-4C2367795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4" y="5722791"/>
            <a:ext cx="5979886" cy="418060"/>
          </a:xfrm>
        </p:spPr>
        <p:txBody>
          <a:bodyPr>
            <a:noAutofit/>
          </a:bodyPr>
          <a:lstStyle/>
          <a:p>
            <a:pPr algn="l"/>
            <a:r>
              <a:rPr lang="es-MX" sz="2400" dirty="0"/>
              <a:t>Lenguaje C avanzado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F87849-3F7E-EBFD-A4BE-62E3BBC09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5832" y="5387418"/>
            <a:ext cx="5631542" cy="418060"/>
          </a:xfrm>
        </p:spPr>
        <p:txBody>
          <a:bodyPr>
            <a:normAutofit lnSpcReduction="10000"/>
          </a:bodyPr>
          <a:lstStyle/>
          <a:p>
            <a:pPr algn="l"/>
            <a:r>
              <a:rPr lang="es-MX" dirty="0"/>
              <a:t>Dr. Felipe Arias del Campo</a:t>
            </a:r>
          </a:p>
        </p:txBody>
      </p:sp>
    </p:spTree>
    <p:extLst>
      <p:ext uri="{BB962C8B-B14F-4D97-AF65-F5344CB8AC3E}">
        <p14:creationId xmlns:p14="http://schemas.microsoft.com/office/powerpoint/2010/main" val="1416928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7155283" y="902099"/>
            <a:ext cx="4350575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int 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int 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a=5;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b=7;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200" noProof="1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0737587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5417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7155283" y="902099"/>
            <a:ext cx="4350575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200" noProof="1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65851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672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7155283" y="902099"/>
            <a:ext cx="4350575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9310038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2474305-0ACC-8264-C881-B6D778BDA8A3}"/>
              </a:ext>
            </a:extLst>
          </p:cNvPr>
          <p:cNvSpPr/>
          <p:nvPr/>
        </p:nvSpPr>
        <p:spPr>
          <a:xfrm>
            <a:off x="385442" y="1012284"/>
            <a:ext cx="3575591" cy="541281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140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7155283" y="902099"/>
            <a:ext cx="4703214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779655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9105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D9E46D8-FE83-8658-01E2-208BC45B38AF}"/>
              </a:ext>
            </a:extLst>
          </p:cNvPr>
          <p:cNvSpPr/>
          <p:nvPr/>
        </p:nvSpPr>
        <p:spPr>
          <a:xfrm>
            <a:off x="385442" y="5133444"/>
            <a:ext cx="3575591" cy="810561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7155283" y="902099"/>
            <a:ext cx="4703214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99267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A0FA417-8067-D873-8BA7-1D209F4CDCB3}"/>
              </a:ext>
            </a:extLst>
          </p:cNvPr>
          <p:cNvSpPr/>
          <p:nvPr/>
        </p:nvSpPr>
        <p:spPr>
          <a:xfrm>
            <a:off x="385442" y="1291989"/>
            <a:ext cx="3575591" cy="261576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5579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7" dur="10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" dur="10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10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10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19" grpId="0" animBg="1"/>
      <p:bldP spid="19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7155283" y="902099"/>
            <a:ext cx="4703214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833505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843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7155283" y="902099"/>
            <a:ext cx="4703214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641885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C9F2267-07DD-71CD-EF54-E71236DBD363}"/>
              </a:ext>
            </a:extLst>
          </p:cNvPr>
          <p:cNvSpPr/>
          <p:nvPr/>
        </p:nvSpPr>
        <p:spPr>
          <a:xfrm>
            <a:off x="385442" y="1012284"/>
            <a:ext cx="3575591" cy="274494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71001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8184495" y="902099"/>
            <a:ext cx="3674002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236552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23439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8184495" y="902099"/>
            <a:ext cx="3674002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NULL;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4546779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D97BA8-E1D8-DE29-567B-FA704E899E28}"/>
              </a:ext>
            </a:extLst>
          </p:cNvPr>
          <p:cNvSpPr/>
          <p:nvPr/>
        </p:nvSpPr>
        <p:spPr>
          <a:xfrm>
            <a:off x="385442" y="1283439"/>
            <a:ext cx="3575591" cy="269865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9004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8184495" y="902099"/>
            <a:ext cx="3674002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add(new, a);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715269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4801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014D53-31F9-88F6-754B-1C22182F69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b="12290"/>
          <a:stretch/>
        </p:blipFill>
        <p:spPr>
          <a:xfrm>
            <a:off x="-1528" y="0"/>
            <a:ext cx="12179011" cy="601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DF2625-6256-6A32-0940-BF4D8834B6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784526"/>
          </a:xfrm>
        </p:spPr>
        <p:txBody>
          <a:bodyPr/>
          <a:lstStyle/>
          <a:p>
            <a:pPr algn="l"/>
            <a:r>
              <a:rPr lang="es-MX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Manejo de memoria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94C23-C529-2470-9701-61B357818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61733"/>
            <a:ext cx="9144000" cy="2873903"/>
          </a:xfrm>
        </p:spPr>
        <p:txBody>
          <a:bodyPr>
            <a:norm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s-ES" dirty="0">
                <a:solidFill>
                  <a:schemeClr val="bg1"/>
                </a:solidFill>
              </a:rPr>
              <a:t>Apuntadores</a:t>
            </a:r>
          </a:p>
          <a:p>
            <a:pPr marL="457200" indent="-457200" algn="l">
              <a:buFont typeface="+mj-lt"/>
              <a:buAutoNum type="arabicPeriod"/>
            </a:pP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372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8184495" y="902099"/>
            <a:ext cx="3674002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add(new, a);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710913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8B303F-517D-5907-BF16-ED4BCD217636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C6DF5B9-C099-68BC-E77F-9ADA4847058B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A3D26A-DB14-8E64-0BBE-8754D3E2EAB7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3D9861-BE72-D598-6661-3670A514387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EFAA624C-364C-238F-C9A1-6A4645B5FF7B}"/>
              </a:ext>
            </a:extLst>
          </p:cNvPr>
          <p:cNvSpPr/>
          <p:nvPr/>
        </p:nvSpPr>
        <p:spPr>
          <a:xfrm>
            <a:off x="385442" y="1562867"/>
            <a:ext cx="3575591" cy="546030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879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8184495" y="902099"/>
            <a:ext cx="3674002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add(new, a);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481795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8B303F-517D-5907-BF16-ED4BCD217636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C6DF5B9-C099-68BC-E77F-9ADA4847058B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A3D26A-DB14-8E64-0BBE-8754D3E2EAB7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3D9861-BE72-D598-6661-3670A514387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4627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959276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8B303F-517D-5907-BF16-ED4BCD217636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C6DF5B9-C099-68BC-E77F-9ADA4847058B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A3D26A-DB14-8E64-0BBE-8754D3E2EAB7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3D9861-BE72-D598-6661-3670A514387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68FE7BFE-96B1-BAB2-D1D2-3EB73F55040E}"/>
              </a:ext>
            </a:extLst>
          </p:cNvPr>
          <p:cNvSpPr/>
          <p:nvPr/>
        </p:nvSpPr>
        <p:spPr>
          <a:xfrm>
            <a:off x="4173856" y="1132817"/>
            <a:ext cx="3983305" cy="143544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E379515-6688-E492-04ED-4705FB4F74FB}"/>
              </a:ext>
            </a:extLst>
          </p:cNvPr>
          <p:cNvSpPr/>
          <p:nvPr/>
        </p:nvSpPr>
        <p:spPr>
          <a:xfrm>
            <a:off x="385442" y="1562867"/>
            <a:ext cx="3575591" cy="271149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814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656207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8B303F-517D-5907-BF16-ED4BCD217636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C6DF5B9-C099-68BC-E77F-9ADA4847058B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A3D26A-DB14-8E64-0BBE-8754D3E2EAB7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3D9861-BE72-D598-6661-3670A514387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68FE7BFE-96B1-BAB2-D1D2-3EB73F55040E}"/>
              </a:ext>
            </a:extLst>
          </p:cNvPr>
          <p:cNvSpPr/>
          <p:nvPr/>
        </p:nvSpPr>
        <p:spPr>
          <a:xfrm>
            <a:off x="4173856" y="1296829"/>
            <a:ext cx="3983305" cy="143544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893902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2501335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8B303F-517D-5907-BF16-ED4BCD217636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C6DF5B9-C099-68BC-E77F-9ADA4847058B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A3D26A-DB14-8E64-0BBE-8754D3E2EAB7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3D9861-BE72-D598-6661-3670A514387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68FE7BFE-96B1-BAB2-D1D2-3EB73F55040E}"/>
              </a:ext>
            </a:extLst>
          </p:cNvPr>
          <p:cNvSpPr/>
          <p:nvPr/>
        </p:nvSpPr>
        <p:spPr>
          <a:xfrm>
            <a:off x="4173856" y="1296829"/>
            <a:ext cx="3983305" cy="143544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3AE187A6-16A2-0386-F0B8-16069FE37CFD}"/>
              </a:ext>
            </a:extLst>
          </p:cNvPr>
          <p:cNvSpPr/>
          <p:nvPr/>
        </p:nvSpPr>
        <p:spPr>
          <a:xfrm>
            <a:off x="385442" y="1562866"/>
            <a:ext cx="3575591" cy="260301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272B5B5-FDBB-FF51-83DF-C19AF2240B5E}"/>
              </a:ext>
            </a:extLst>
          </p:cNvPr>
          <p:cNvSpPr/>
          <p:nvPr/>
        </p:nvSpPr>
        <p:spPr>
          <a:xfrm>
            <a:off x="385442" y="4302410"/>
            <a:ext cx="3575591" cy="819184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7093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7" dur="100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" dur="100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100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100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6" grpId="1" animBg="1"/>
      <p:bldP spid="37" grpId="0" animBg="1"/>
      <p:bldP spid="37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082522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8B303F-517D-5907-BF16-ED4BCD217636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C6DF5B9-C099-68BC-E77F-9ADA4847058B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A3D26A-DB14-8E64-0BBE-8754D3E2EAB7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3D9861-BE72-D598-6661-3670A514387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68FE7BFE-96B1-BAB2-D1D2-3EB73F55040E}"/>
              </a:ext>
            </a:extLst>
          </p:cNvPr>
          <p:cNvSpPr/>
          <p:nvPr/>
        </p:nvSpPr>
        <p:spPr>
          <a:xfrm>
            <a:off x="4173856" y="1464939"/>
            <a:ext cx="3983305" cy="143544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26287264-CE67-0E0F-B988-8C67706FB2B1}"/>
              </a:ext>
            </a:extLst>
          </p:cNvPr>
          <p:cNvSpPr/>
          <p:nvPr/>
        </p:nvSpPr>
        <p:spPr>
          <a:xfrm>
            <a:off x="385442" y="4846188"/>
            <a:ext cx="3575591" cy="275405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41AF0D7-EF56-6D28-9E71-AE74123B2BF1}"/>
              </a:ext>
            </a:extLst>
          </p:cNvPr>
          <p:cNvSpPr/>
          <p:nvPr/>
        </p:nvSpPr>
        <p:spPr>
          <a:xfrm>
            <a:off x="385442" y="1562867"/>
            <a:ext cx="3575591" cy="271151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C951E21-C472-E93C-6CA8-BFDC67999ACD}"/>
              </a:ext>
            </a:extLst>
          </p:cNvPr>
          <p:cNvSpPr txBox="1"/>
          <p:nvPr/>
        </p:nvSpPr>
        <p:spPr>
          <a:xfrm>
            <a:off x="8889773" y="1166174"/>
            <a:ext cx="2152735" cy="923330"/>
          </a:xfrm>
          <a:custGeom>
            <a:avLst/>
            <a:gdLst>
              <a:gd name="connsiteX0" fmla="*/ 0 w 2152735"/>
              <a:gd name="connsiteY0" fmla="*/ 0 h 923330"/>
              <a:gd name="connsiteX1" fmla="*/ 538184 w 2152735"/>
              <a:gd name="connsiteY1" fmla="*/ 0 h 923330"/>
              <a:gd name="connsiteX2" fmla="*/ 1097895 w 2152735"/>
              <a:gd name="connsiteY2" fmla="*/ 0 h 923330"/>
              <a:gd name="connsiteX3" fmla="*/ 1614551 w 2152735"/>
              <a:gd name="connsiteY3" fmla="*/ 0 h 923330"/>
              <a:gd name="connsiteX4" fmla="*/ 2152735 w 2152735"/>
              <a:gd name="connsiteY4" fmla="*/ 0 h 923330"/>
              <a:gd name="connsiteX5" fmla="*/ 2152735 w 2152735"/>
              <a:gd name="connsiteY5" fmla="*/ 443198 h 923330"/>
              <a:gd name="connsiteX6" fmla="*/ 2152735 w 2152735"/>
              <a:gd name="connsiteY6" fmla="*/ 923330 h 923330"/>
              <a:gd name="connsiteX7" fmla="*/ 1679133 w 2152735"/>
              <a:gd name="connsiteY7" fmla="*/ 923330 h 923330"/>
              <a:gd name="connsiteX8" fmla="*/ 1119422 w 2152735"/>
              <a:gd name="connsiteY8" fmla="*/ 923330 h 923330"/>
              <a:gd name="connsiteX9" fmla="*/ 538184 w 2152735"/>
              <a:gd name="connsiteY9" fmla="*/ 923330 h 923330"/>
              <a:gd name="connsiteX10" fmla="*/ 0 w 2152735"/>
              <a:gd name="connsiteY10" fmla="*/ 923330 h 923330"/>
              <a:gd name="connsiteX11" fmla="*/ 0 w 2152735"/>
              <a:gd name="connsiteY11" fmla="*/ 470898 h 923330"/>
              <a:gd name="connsiteX12" fmla="*/ 0 w 2152735"/>
              <a:gd name="connsiteY12" fmla="*/ 0 h 923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2735" h="923330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158837" y="131086"/>
                  <a:pt x="2114542" y="288798"/>
                  <a:pt x="2152735" y="443198"/>
                </a:cubicBezTo>
                <a:cubicBezTo>
                  <a:pt x="2190928" y="597598"/>
                  <a:pt x="2102268" y="753904"/>
                  <a:pt x="2152735" y="923330"/>
                </a:cubicBezTo>
                <a:cubicBezTo>
                  <a:pt x="1921792" y="969729"/>
                  <a:pt x="1833658" y="882221"/>
                  <a:pt x="1679133" y="923330"/>
                </a:cubicBezTo>
                <a:cubicBezTo>
                  <a:pt x="1524608" y="964439"/>
                  <a:pt x="1294383" y="867023"/>
                  <a:pt x="1119422" y="923330"/>
                </a:cubicBezTo>
                <a:cubicBezTo>
                  <a:pt x="944461" y="979637"/>
                  <a:pt x="820235" y="876497"/>
                  <a:pt x="538184" y="923330"/>
                </a:cubicBezTo>
                <a:cubicBezTo>
                  <a:pt x="256133" y="970163"/>
                  <a:pt x="240073" y="906249"/>
                  <a:pt x="0" y="923330"/>
                </a:cubicBezTo>
                <a:cubicBezTo>
                  <a:pt x="-33515" y="737061"/>
                  <a:pt x="50168" y="643679"/>
                  <a:pt x="0" y="470898"/>
                </a:cubicBezTo>
                <a:cubicBezTo>
                  <a:pt x="-50168" y="298117"/>
                  <a:pt x="20847" y="108612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En la dirección que apunta ‘</a:t>
            </a:r>
            <a:r>
              <a:rPr lang="es-MX" dirty="0" err="1">
                <a:solidFill>
                  <a:srgbClr val="0070C0"/>
                </a:solidFill>
              </a:rPr>
              <a:t>node</a:t>
            </a:r>
            <a:r>
              <a:rPr lang="es-MX" dirty="0">
                <a:solidFill>
                  <a:srgbClr val="0070C0"/>
                </a:solidFill>
              </a:rPr>
              <a:t>’, ‘</a:t>
            </a:r>
            <a:r>
              <a:rPr lang="es-MX" dirty="0" err="1">
                <a:solidFill>
                  <a:srgbClr val="0070C0"/>
                </a:solidFill>
              </a:rPr>
              <a:t>next</a:t>
            </a:r>
            <a:r>
              <a:rPr lang="es-MX" dirty="0">
                <a:solidFill>
                  <a:srgbClr val="0070C0"/>
                </a:solidFill>
              </a:rPr>
              <a:t>’ es igual a ‘NULL’</a:t>
            </a:r>
          </a:p>
        </p:txBody>
      </p:sp>
    </p:spTree>
    <p:extLst>
      <p:ext uri="{BB962C8B-B14F-4D97-AF65-F5344CB8AC3E}">
        <p14:creationId xmlns:p14="http://schemas.microsoft.com/office/powerpoint/2010/main" val="190060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7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25" grpId="0" animBg="1"/>
      <p:bldP spid="25" grpId="1" animBg="1"/>
      <p:bldP spid="2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6442813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8B303F-517D-5907-BF16-ED4BCD217636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C6DF5B9-C099-68BC-E77F-9ADA4847058B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A3D26A-DB14-8E64-0BBE-8754D3E2EAB7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3D9861-BE72-D598-6661-3670A514387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68FE7BFE-96B1-BAB2-D1D2-3EB73F55040E}"/>
              </a:ext>
            </a:extLst>
          </p:cNvPr>
          <p:cNvSpPr/>
          <p:nvPr/>
        </p:nvSpPr>
        <p:spPr>
          <a:xfrm>
            <a:off x="4173856" y="1628951"/>
            <a:ext cx="3983305" cy="143544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841AF0D7-EF56-6D28-9E71-AE74123B2BF1}"/>
              </a:ext>
            </a:extLst>
          </p:cNvPr>
          <p:cNvSpPr/>
          <p:nvPr/>
        </p:nvSpPr>
        <p:spPr>
          <a:xfrm>
            <a:off x="385442" y="1562867"/>
            <a:ext cx="3575591" cy="271151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C951E21-C472-E93C-6CA8-BFDC67999ACD}"/>
              </a:ext>
            </a:extLst>
          </p:cNvPr>
          <p:cNvSpPr txBox="1"/>
          <p:nvPr/>
        </p:nvSpPr>
        <p:spPr>
          <a:xfrm>
            <a:off x="8889773" y="1166174"/>
            <a:ext cx="2152735" cy="923330"/>
          </a:xfrm>
          <a:custGeom>
            <a:avLst/>
            <a:gdLst>
              <a:gd name="connsiteX0" fmla="*/ 0 w 2152735"/>
              <a:gd name="connsiteY0" fmla="*/ 0 h 923330"/>
              <a:gd name="connsiteX1" fmla="*/ 538184 w 2152735"/>
              <a:gd name="connsiteY1" fmla="*/ 0 h 923330"/>
              <a:gd name="connsiteX2" fmla="*/ 1097895 w 2152735"/>
              <a:gd name="connsiteY2" fmla="*/ 0 h 923330"/>
              <a:gd name="connsiteX3" fmla="*/ 1614551 w 2152735"/>
              <a:gd name="connsiteY3" fmla="*/ 0 h 923330"/>
              <a:gd name="connsiteX4" fmla="*/ 2152735 w 2152735"/>
              <a:gd name="connsiteY4" fmla="*/ 0 h 923330"/>
              <a:gd name="connsiteX5" fmla="*/ 2152735 w 2152735"/>
              <a:gd name="connsiteY5" fmla="*/ 443198 h 923330"/>
              <a:gd name="connsiteX6" fmla="*/ 2152735 w 2152735"/>
              <a:gd name="connsiteY6" fmla="*/ 923330 h 923330"/>
              <a:gd name="connsiteX7" fmla="*/ 1679133 w 2152735"/>
              <a:gd name="connsiteY7" fmla="*/ 923330 h 923330"/>
              <a:gd name="connsiteX8" fmla="*/ 1119422 w 2152735"/>
              <a:gd name="connsiteY8" fmla="*/ 923330 h 923330"/>
              <a:gd name="connsiteX9" fmla="*/ 538184 w 2152735"/>
              <a:gd name="connsiteY9" fmla="*/ 923330 h 923330"/>
              <a:gd name="connsiteX10" fmla="*/ 0 w 2152735"/>
              <a:gd name="connsiteY10" fmla="*/ 923330 h 923330"/>
              <a:gd name="connsiteX11" fmla="*/ 0 w 2152735"/>
              <a:gd name="connsiteY11" fmla="*/ 470898 h 923330"/>
              <a:gd name="connsiteX12" fmla="*/ 0 w 2152735"/>
              <a:gd name="connsiteY12" fmla="*/ 0 h 923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2735" h="923330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158837" y="131086"/>
                  <a:pt x="2114542" y="288798"/>
                  <a:pt x="2152735" y="443198"/>
                </a:cubicBezTo>
                <a:cubicBezTo>
                  <a:pt x="2190928" y="597598"/>
                  <a:pt x="2102268" y="753904"/>
                  <a:pt x="2152735" y="923330"/>
                </a:cubicBezTo>
                <a:cubicBezTo>
                  <a:pt x="1921792" y="969729"/>
                  <a:pt x="1833658" y="882221"/>
                  <a:pt x="1679133" y="923330"/>
                </a:cubicBezTo>
                <a:cubicBezTo>
                  <a:pt x="1524608" y="964439"/>
                  <a:pt x="1294383" y="867023"/>
                  <a:pt x="1119422" y="923330"/>
                </a:cubicBezTo>
                <a:cubicBezTo>
                  <a:pt x="944461" y="979637"/>
                  <a:pt x="820235" y="876497"/>
                  <a:pt x="538184" y="923330"/>
                </a:cubicBezTo>
                <a:cubicBezTo>
                  <a:pt x="256133" y="970163"/>
                  <a:pt x="240073" y="906249"/>
                  <a:pt x="0" y="923330"/>
                </a:cubicBezTo>
                <a:cubicBezTo>
                  <a:pt x="-33515" y="737061"/>
                  <a:pt x="50168" y="643679"/>
                  <a:pt x="0" y="470898"/>
                </a:cubicBezTo>
                <a:cubicBezTo>
                  <a:pt x="-50168" y="298117"/>
                  <a:pt x="20847" y="108612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En la dirección que apunta ‘</a:t>
            </a:r>
            <a:r>
              <a:rPr lang="es-MX" dirty="0" err="1">
                <a:solidFill>
                  <a:srgbClr val="0070C0"/>
                </a:solidFill>
              </a:rPr>
              <a:t>node</a:t>
            </a:r>
            <a:r>
              <a:rPr lang="es-MX" dirty="0">
                <a:solidFill>
                  <a:srgbClr val="0070C0"/>
                </a:solidFill>
              </a:rPr>
              <a:t>’, ‘</a:t>
            </a:r>
            <a:r>
              <a:rPr lang="es-MX" dirty="0" err="1">
                <a:solidFill>
                  <a:srgbClr val="0070C0"/>
                </a:solidFill>
              </a:rPr>
              <a:t>next</a:t>
            </a:r>
            <a:r>
              <a:rPr lang="es-MX" dirty="0">
                <a:solidFill>
                  <a:srgbClr val="0070C0"/>
                </a:solidFill>
              </a:rPr>
              <a:t>’ es igual a ‘NULL’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87264-CE67-0E0F-B988-8C67706FB2B1}"/>
              </a:ext>
            </a:extLst>
          </p:cNvPr>
          <p:cNvSpPr/>
          <p:nvPr/>
        </p:nvSpPr>
        <p:spPr>
          <a:xfrm>
            <a:off x="385442" y="4302410"/>
            <a:ext cx="3575591" cy="271151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6666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7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7" grpId="0" animBg="1"/>
      <p:bldP spid="7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707437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8B303F-517D-5907-BF16-ED4BCD217636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C6DF5B9-C099-68BC-E77F-9ADA4847058B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A3D26A-DB14-8E64-0BBE-8754D3E2EAB7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3D9861-BE72-D598-6661-3670A514387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68FE7BFE-96B1-BAB2-D1D2-3EB73F55040E}"/>
              </a:ext>
            </a:extLst>
          </p:cNvPr>
          <p:cNvSpPr/>
          <p:nvPr/>
        </p:nvSpPr>
        <p:spPr>
          <a:xfrm>
            <a:off x="4173856" y="1788859"/>
            <a:ext cx="3983305" cy="143544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841AF0D7-EF56-6D28-9E71-AE74123B2BF1}"/>
              </a:ext>
            </a:extLst>
          </p:cNvPr>
          <p:cNvSpPr/>
          <p:nvPr/>
        </p:nvSpPr>
        <p:spPr>
          <a:xfrm>
            <a:off x="385442" y="1562867"/>
            <a:ext cx="3575591" cy="271151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C951E21-C472-E93C-6CA8-BFDC67999ACD}"/>
              </a:ext>
            </a:extLst>
          </p:cNvPr>
          <p:cNvSpPr txBox="1"/>
          <p:nvPr/>
        </p:nvSpPr>
        <p:spPr>
          <a:xfrm>
            <a:off x="8889773" y="1166174"/>
            <a:ext cx="2152735" cy="923330"/>
          </a:xfrm>
          <a:custGeom>
            <a:avLst/>
            <a:gdLst>
              <a:gd name="connsiteX0" fmla="*/ 0 w 2152735"/>
              <a:gd name="connsiteY0" fmla="*/ 0 h 923330"/>
              <a:gd name="connsiteX1" fmla="*/ 538184 w 2152735"/>
              <a:gd name="connsiteY1" fmla="*/ 0 h 923330"/>
              <a:gd name="connsiteX2" fmla="*/ 1097895 w 2152735"/>
              <a:gd name="connsiteY2" fmla="*/ 0 h 923330"/>
              <a:gd name="connsiteX3" fmla="*/ 1614551 w 2152735"/>
              <a:gd name="connsiteY3" fmla="*/ 0 h 923330"/>
              <a:gd name="connsiteX4" fmla="*/ 2152735 w 2152735"/>
              <a:gd name="connsiteY4" fmla="*/ 0 h 923330"/>
              <a:gd name="connsiteX5" fmla="*/ 2152735 w 2152735"/>
              <a:gd name="connsiteY5" fmla="*/ 443198 h 923330"/>
              <a:gd name="connsiteX6" fmla="*/ 2152735 w 2152735"/>
              <a:gd name="connsiteY6" fmla="*/ 923330 h 923330"/>
              <a:gd name="connsiteX7" fmla="*/ 1679133 w 2152735"/>
              <a:gd name="connsiteY7" fmla="*/ 923330 h 923330"/>
              <a:gd name="connsiteX8" fmla="*/ 1119422 w 2152735"/>
              <a:gd name="connsiteY8" fmla="*/ 923330 h 923330"/>
              <a:gd name="connsiteX9" fmla="*/ 538184 w 2152735"/>
              <a:gd name="connsiteY9" fmla="*/ 923330 h 923330"/>
              <a:gd name="connsiteX10" fmla="*/ 0 w 2152735"/>
              <a:gd name="connsiteY10" fmla="*/ 923330 h 923330"/>
              <a:gd name="connsiteX11" fmla="*/ 0 w 2152735"/>
              <a:gd name="connsiteY11" fmla="*/ 470898 h 923330"/>
              <a:gd name="connsiteX12" fmla="*/ 0 w 2152735"/>
              <a:gd name="connsiteY12" fmla="*/ 0 h 923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2735" h="923330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158837" y="131086"/>
                  <a:pt x="2114542" y="288798"/>
                  <a:pt x="2152735" y="443198"/>
                </a:cubicBezTo>
                <a:cubicBezTo>
                  <a:pt x="2190928" y="597598"/>
                  <a:pt x="2102268" y="753904"/>
                  <a:pt x="2152735" y="923330"/>
                </a:cubicBezTo>
                <a:cubicBezTo>
                  <a:pt x="1921792" y="969729"/>
                  <a:pt x="1833658" y="882221"/>
                  <a:pt x="1679133" y="923330"/>
                </a:cubicBezTo>
                <a:cubicBezTo>
                  <a:pt x="1524608" y="964439"/>
                  <a:pt x="1294383" y="867023"/>
                  <a:pt x="1119422" y="923330"/>
                </a:cubicBezTo>
                <a:cubicBezTo>
                  <a:pt x="944461" y="979637"/>
                  <a:pt x="820235" y="876497"/>
                  <a:pt x="538184" y="923330"/>
                </a:cubicBezTo>
                <a:cubicBezTo>
                  <a:pt x="256133" y="970163"/>
                  <a:pt x="240073" y="906249"/>
                  <a:pt x="0" y="923330"/>
                </a:cubicBezTo>
                <a:cubicBezTo>
                  <a:pt x="-33515" y="737061"/>
                  <a:pt x="50168" y="643679"/>
                  <a:pt x="0" y="470898"/>
                </a:cubicBezTo>
                <a:cubicBezTo>
                  <a:pt x="-50168" y="298117"/>
                  <a:pt x="20847" y="108612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En la dirección que apunta ‘</a:t>
            </a:r>
            <a:r>
              <a:rPr lang="es-MX" dirty="0" err="1">
                <a:solidFill>
                  <a:srgbClr val="0070C0"/>
                </a:solidFill>
              </a:rPr>
              <a:t>node</a:t>
            </a:r>
            <a:r>
              <a:rPr lang="es-MX" dirty="0">
                <a:solidFill>
                  <a:srgbClr val="0070C0"/>
                </a:solidFill>
              </a:rPr>
              <a:t>’, ‘</a:t>
            </a:r>
            <a:r>
              <a:rPr lang="es-MX" dirty="0" err="1">
                <a:solidFill>
                  <a:srgbClr val="0070C0"/>
                </a:solidFill>
              </a:rPr>
              <a:t>next</a:t>
            </a:r>
            <a:r>
              <a:rPr lang="es-MX" dirty="0">
                <a:solidFill>
                  <a:srgbClr val="0070C0"/>
                </a:solidFill>
              </a:rPr>
              <a:t>’ es igual a ‘NULL’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87264-CE67-0E0F-B988-8C67706FB2B1}"/>
              </a:ext>
            </a:extLst>
          </p:cNvPr>
          <p:cNvSpPr/>
          <p:nvPr/>
        </p:nvSpPr>
        <p:spPr>
          <a:xfrm>
            <a:off x="385442" y="4574300"/>
            <a:ext cx="3575591" cy="26830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EB2735-89C7-F8F8-21AB-176EDEFE9692}"/>
              </a:ext>
            </a:extLst>
          </p:cNvPr>
          <p:cNvSpPr txBox="1"/>
          <p:nvPr/>
        </p:nvSpPr>
        <p:spPr>
          <a:xfrm>
            <a:off x="8889773" y="2257577"/>
            <a:ext cx="2152735" cy="1200329"/>
          </a:xfrm>
          <a:custGeom>
            <a:avLst/>
            <a:gdLst>
              <a:gd name="connsiteX0" fmla="*/ 0 w 2152735"/>
              <a:gd name="connsiteY0" fmla="*/ 0 h 1200329"/>
              <a:gd name="connsiteX1" fmla="*/ 538184 w 2152735"/>
              <a:gd name="connsiteY1" fmla="*/ 0 h 1200329"/>
              <a:gd name="connsiteX2" fmla="*/ 1097895 w 2152735"/>
              <a:gd name="connsiteY2" fmla="*/ 0 h 1200329"/>
              <a:gd name="connsiteX3" fmla="*/ 1614551 w 2152735"/>
              <a:gd name="connsiteY3" fmla="*/ 0 h 1200329"/>
              <a:gd name="connsiteX4" fmla="*/ 2152735 w 2152735"/>
              <a:gd name="connsiteY4" fmla="*/ 0 h 1200329"/>
              <a:gd name="connsiteX5" fmla="*/ 2152735 w 2152735"/>
              <a:gd name="connsiteY5" fmla="*/ 376103 h 1200329"/>
              <a:gd name="connsiteX6" fmla="*/ 2152735 w 2152735"/>
              <a:gd name="connsiteY6" fmla="*/ 800219 h 1200329"/>
              <a:gd name="connsiteX7" fmla="*/ 2152735 w 2152735"/>
              <a:gd name="connsiteY7" fmla="*/ 1200329 h 1200329"/>
              <a:gd name="connsiteX8" fmla="*/ 1636079 w 2152735"/>
              <a:gd name="connsiteY8" fmla="*/ 1200329 h 1200329"/>
              <a:gd name="connsiteX9" fmla="*/ 1054840 w 2152735"/>
              <a:gd name="connsiteY9" fmla="*/ 1200329 h 1200329"/>
              <a:gd name="connsiteX10" fmla="*/ 581238 w 2152735"/>
              <a:gd name="connsiteY10" fmla="*/ 1200329 h 1200329"/>
              <a:gd name="connsiteX11" fmla="*/ 0 w 2152735"/>
              <a:gd name="connsiteY11" fmla="*/ 1200329 h 1200329"/>
              <a:gd name="connsiteX12" fmla="*/ 0 w 2152735"/>
              <a:gd name="connsiteY12" fmla="*/ 812223 h 1200329"/>
              <a:gd name="connsiteX13" fmla="*/ 0 w 2152735"/>
              <a:gd name="connsiteY13" fmla="*/ 436120 h 1200329"/>
              <a:gd name="connsiteX14" fmla="*/ 0 w 2152735"/>
              <a:gd name="connsiteY14" fmla="*/ 0 h 1200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52735" h="1200329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158722" y="166861"/>
                  <a:pt x="2151584" y="266890"/>
                  <a:pt x="2152735" y="376103"/>
                </a:cubicBezTo>
                <a:cubicBezTo>
                  <a:pt x="2153886" y="485316"/>
                  <a:pt x="2145217" y="603610"/>
                  <a:pt x="2152735" y="800219"/>
                </a:cubicBezTo>
                <a:cubicBezTo>
                  <a:pt x="2160253" y="996828"/>
                  <a:pt x="2111924" y="1070591"/>
                  <a:pt x="2152735" y="1200329"/>
                </a:cubicBezTo>
                <a:cubicBezTo>
                  <a:pt x="1989535" y="1236021"/>
                  <a:pt x="1827940" y="1148590"/>
                  <a:pt x="1636079" y="1200329"/>
                </a:cubicBezTo>
                <a:cubicBezTo>
                  <a:pt x="1444218" y="1252068"/>
                  <a:pt x="1339073" y="1158469"/>
                  <a:pt x="1054840" y="1200329"/>
                </a:cubicBezTo>
                <a:cubicBezTo>
                  <a:pt x="770607" y="1242189"/>
                  <a:pt x="817403" y="1193845"/>
                  <a:pt x="581238" y="1200329"/>
                </a:cubicBezTo>
                <a:cubicBezTo>
                  <a:pt x="345073" y="1206813"/>
                  <a:pt x="239831" y="1139568"/>
                  <a:pt x="0" y="1200329"/>
                </a:cubicBezTo>
                <a:cubicBezTo>
                  <a:pt x="-22224" y="1030949"/>
                  <a:pt x="25409" y="951017"/>
                  <a:pt x="0" y="812223"/>
                </a:cubicBezTo>
                <a:cubicBezTo>
                  <a:pt x="-25409" y="673429"/>
                  <a:pt x="31381" y="533282"/>
                  <a:pt x="0" y="436120"/>
                </a:cubicBezTo>
                <a:cubicBezTo>
                  <a:pt x="-31381" y="338958"/>
                  <a:pt x="35910" y="155804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En el contenido de la dirección ‘</a:t>
            </a:r>
            <a:r>
              <a:rPr lang="es-MX" dirty="0" err="1">
                <a:solidFill>
                  <a:srgbClr val="0070C0"/>
                </a:solidFill>
              </a:rPr>
              <a:t>node</a:t>
            </a:r>
            <a:r>
              <a:rPr lang="es-MX" dirty="0">
                <a:solidFill>
                  <a:srgbClr val="0070C0"/>
                </a:solidFill>
              </a:rPr>
              <a:t>’, ‘</a:t>
            </a:r>
            <a:r>
              <a:rPr lang="es-MX" dirty="0" err="1">
                <a:solidFill>
                  <a:srgbClr val="0070C0"/>
                </a:solidFill>
              </a:rPr>
              <a:t>next</a:t>
            </a:r>
            <a:r>
              <a:rPr lang="es-MX" dirty="0">
                <a:solidFill>
                  <a:srgbClr val="0070C0"/>
                </a:solidFill>
              </a:rPr>
              <a:t>’ es igual a ‘NULL’</a:t>
            </a:r>
          </a:p>
        </p:txBody>
      </p:sp>
    </p:spTree>
    <p:extLst>
      <p:ext uri="{BB962C8B-B14F-4D97-AF65-F5344CB8AC3E}">
        <p14:creationId xmlns:p14="http://schemas.microsoft.com/office/powerpoint/2010/main" val="3666564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7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6" grpId="0" animBg="1"/>
      <p:bldP spid="7" grpId="0" animBg="1"/>
      <p:bldP spid="7" grpId="1" animBg="1"/>
      <p:bldP spid="2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5534549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8B303F-517D-5907-BF16-ED4BCD217636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C6DF5B9-C099-68BC-E77F-9ADA4847058B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A3D26A-DB14-8E64-0BBE-8754D3E2EAB7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3D9861-BE72-D598-6661-3670A514387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68FE7BFE-96B1-BAB2-D1D2-3EB73F55040E}"/>
              </a:ext>
            </a:extLst>
          </p:cNvPr>
          <p:cNvSpPr/>
          <p:nvPr/>
        </p:nvSpPr>
        <p:spPr>
          <a:xfrm>
            <a:off x="4173856" y="3109191"/>
            <a:ext cx="3983305" cy="143544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86755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804576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421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8B303F-517D-5907-BF16-ED4BCD217636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C6DF5B9-C099-68BC-E77F-9ADA4847058B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A3D26A-DB14-8E64-0BBE-8754D3E2EAB7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3D9861-BE72-D598-6661-3670A514387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BB9E6C4-8AA8-8B31-ED02-B640ADCF4571}"/>
              </a:ext>
            </a:extLst>
          </p:cNvPr>
          <p:cNvSpPr txBox="1">
            <a:spLocks/>
          </p:cNvSpPr>
          <p:nvPr/>
        </p:nvSpPr>
        <p:spPr>
          <a:xfrm>
            <a:off x="8184495" y="902099"/>
            <a:ext cx="3674002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add(new, a);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5A09F3F-CB7B-B9BD-92EA-AA97C4ED01E2}"/>
              </a:ext>
            </a:extLst>
          </p:cNvPr>
          <p:cNvSpPr/>
          <p:nvPr/>
        </p:nvSpPr>
        <p:spPr>
          <a:xfrm>
            <a:off x="385442" y="1556065"/>
            <a:ext cx="3575591" cy="549251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0677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4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5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7" grpId="0"/>
      <p:bldP spid="25" grpId="0" animBg="1"/>
      <p:bldP spid="2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4C48B-8F44-CBB8-6EA6-F3D5A576A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‘</a:t>
            </a:r>
            <a:r>
              <a:rPr lang="es-MX" dirty="0" err="1"/>
              <a:t>Heap</a:t>
            </a:r>
            <a:r>
              <a:rPr lang="es-MX" dirty="0"/>
              <a:t>’ y ‘</a:t>
            </a:r>
            <a:r>
              <a:rPr lang="es-MX" dirty="0" err="1"/>
              <a:t>Stack</a:t>
            </a:r>
            <a:r>
              <a:rPr lang="es-MX" dirty="0"/>
              <a:t>’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4093FBEC-CDEF-A098-77BA-CBA4F2C93D6B}"/>
              </a:ext>
            </a:extLst>
          </p:cNvPr>
          <p:cNvSpPr txBox="1"/>
          <p:nvPr/>
        </p:nvSpPr>
        <p:spPr>
          <a:xfrm>
            <a:off x="5573486" y="5789755"/>
            <a:ext cx="66185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/>
              <a:t>Fuente: </a:t>
            </a:r>
            <a:r>
              <a:rPr lang="es-MX" sz="1100" dirty="0">
                <a:solidFill>
                  <a:srgbClr val="0070C0"/>
                </a:solidFill>
              </a:rPr>
              <a:t>https://hackthedeveloper.com/memory-layout-c-program/</a:t>
            </a:r>
          </a:p>
        </p:txBody>
      </p:sp>
      <p:pic>
        <p:nvPicPr>
          <p:cNvPr id="1026" name="Picture 2" descr="Memory Layout of C Program">
            <a:extLst>
              <a:ext uri="{FF2B5EF4-FFF2-40B4-BE49-F238E27FC236}">
                <a16:creationId xmlns:a16="http://schemas.microsoft.com/office/drawing/2014/main" id="{6FFC9DF4-99BF-D5B9-297F-A65D742FB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090" y="1690688"/>
            <a:ext cx="5231953" cy="373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DF9A001-12E6-2BBC-6532-F01D6C38E7EB}"/>
              </a:ext>
            </a:extLst>
          </p:cNvPr>
          <p:cNvSpPr/>
          <p:nvPr/>
        </p:nvSpPr>
        <p:spPr>
          <a:xfrm>
            <a:off x="1134789" y="4205111"/>
            <a:ext cx="5553693" cy="1219701"/>
          </a:xfrm>
          <a:prstGeom prst="rect">
            <a:avLst/>
          </a:prstGeom>
          <a:solidFill>
            <a:schemeClr val="bg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2865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16140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B6B7399-500E-6BE9-4A5F-86B1E81186F4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BB9E6C4-8AA8-8B31-ED02-B640ADCF4571}"/>
              </a:ext>
            </a:extLst>
          </p:cNvPr>
          <p:cNvSpPr txBox="1">
            <a:spLocks/>
          </p:cNvSpPr>
          <p:nvPr/>
        </p:nvSpPr>
        <p:spPr>
          <a:xfrm>
            <a:off x="8184495" y="902099"/>
            <a:ext cx="3674002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add(new, a);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79821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889796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BB9E6C4-8AA8-8B31-ED02-B640ADCF4571}"/>
              </a:ext>
            </a:extLst>
          </p:cNvPr>
          <p:cNvSpPr txBox="1">
            <a:spLocks/>
          </p:cNvSpPr>
          <p:nvPr/>
        </p:nvSpPr>
        <p:spPr>
          <a:xfrm>
            <a:off x="8184495" y="902099"/>
            <a:ext cx="3674002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add(new, a);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add2(&amp;new, b);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040677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8130669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BB9E6C4-8AA8-8B31-ED02-B640ADCF4571}"/>
              </a:ext>
            </a:extLst>
          </p:cNvPr>
          <p:cNvSpPr txBox="1">
            <a:spLocks/>
          </p:cNvSpPr>
          <p:nvPr/>
        </p:nvSpPr>
        <p:spPr>
          <a:xfrm>
            <a:off x="8184495" y="902099"/>
            <a:ext cx="3674002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add(new, a);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add2(&amp;new, b);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3444377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21741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69F2573-B72E-ED70-0137-BBA4C37442C3}"/>
              </a:ext>
            </a:extLst>
          </p:cNvPr>
          <p:cNvSpPr/>
          <p:nvPr/>
        </p:nvSpPr>
        <p:spPr>
          <a:xfrm>
            <a:off x="385442" y="1562867"/>
            <a:ext cx="3575591" cy="546030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1147985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5AE543-1695-5B1C-27EC-494009FBF606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3444377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4222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69F2573-B72E-ED70-0137-BBA4C37442C3}"/>
              </a:ext>
            </a:extLst>
          </p:cNvPr>
          <p:cNvSpPr/>
          <p:nvPr/>
        </p:nvSpPr>
        <p:spPr>
          <a:xfrm>
            <a:off x="385442" y="1562867"/>
            <a:ext cx="3575591" cy="270800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/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3620688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3B3173C-A531-B205-F383-16E577F3BA48}"/>
              </a:ext>
            </a:extLst>
          </p:cNvPr>
          <p:cNvSpPr txBox="1"/>
          <p:nvPr/>
        </p:nvSpPr>
        <p:spPr>
          <a:xfrm>
            <a:off x="4760622" y="1205625"/>
            <a:ext cx="2152735" cy="923330"/>
          </a:xfrm>
          <a:custGeom>
            <a:avLst/>
            <a:gdLst>
              <a:gd name="connsiteX0" fmla="*/ 0 w 2152735"/>
              <a:gd name="connsiteY0" fmla="*/ 0 h 923330"/>
              <a:gd name="connsiteX1" fmla="*/ 538184 w 2152735"/>
              <a:gd name="connsiteY1" fmla="*/ 0 h 923330"/>
              <a:gd name="connsiteX2" fmla="*/ 1097895 w 2152735"/>
              <a:gd name="connsiteY2" fmla="*/ 0 h 923330"/>
              <a:gd name="connsiteX3" fmla="*/ 1614551 w 2152735"/>
              <a:gd name="connsiteY3" fmla="*/ 0 h 923330"/>
              <a:gd name="connsiteX4" fmla="*/ 2152735 w 2152735"/>
              <a:gd name="connsiteY4" fmla="*/ 0 h 923330"/>
              <a:gd name="connsiteX5" fmla="*/ 2152735 w 2152735"/>
              <a:gd name="connsiteY5" fmla="*/ 443198 h 923330"/>
              <a:gd name="connsiteX6" fmla="*/ 2152735 w 2152735"/>
              <a:gd name="connsiteY6" fmla="*/ 923330 h 923330"/>
              <a:gd name="connsiteX7" fmla="*/ 1679133 w 2152735"/>
              <a:gd name="connsiteY7" fmla="*/ 923330 h 923330"/>
              <a:gd name="connsiteX8" fmla="*/ 1119422 w 2152735"/>
              <a:gd name="connsiteY8" fmla="*/ 923330 h 923330"/>
              <a:gd name="connsiteX9" fmla="*/ 538184 w 2152735"/>
              <a:gd name="connsiteY9" fmla="*/ 923330 h 923330"/>
              <a:gd name="connsiteX10" fmla="*/ 0 w 2152735"/>
              <a:gd name="connsiteY10" fmla="*/ 923330 h 923330"/>
              <a:gd name="connsiteX11" fmla="*/ 0 w 2152735"/>
              <a:gd name="connsiteY11" fmla="*/ 470898 h 923330"/>
              <a:gd name="connsiteX12" fmla="*/ 0 w 2152735"/>
              <a:gd name="connsiteY12" fmla="*/ 0 h 923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2735" h="923330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158837" y="131086"/>
                  <a:pt x="2114542" y="288798"/>
                  <a:pt x="2152735" y="443198"/>
                </a:cubicBezTo>
                <a:cubicBezTo>
                  <a:pt x="2190928" y="597598"/>
                  <a:pt x="2102268" y="753904"/>
                  <a:pt x="2152735" y="923330"/>
                </a:cubicBezTo>
                <a:cubicBezTo>
                  <a:pt x="1921792" y="969729"/>
                  <a:pt x="1833658" y="882221"/>
                  <a:pt x="1679133" y="923330"/>
                </a:cubicBezTo>
                <a:cubicBezTo>
                  <a:pt x="1524608" y="964439"/>
                  <a:pt x="1294383" y="867023"/>
                  <a:pt x="1119422" y="923330"/>
                </a:cubicBezTo>
                <a:cubicBezTo>
                  <a:pt x="944461" y="979637"/>
                  <a:pt x="820235" y="876497"/>
                  <a:pt x="538184" y="923330"/>
                </a:cubicBezTo>
                <a:cubicBezTo>
                  <a:pt x="256133" y="970163"/>
                  <a:pt x="240073" y="906249"/>
                  <a:pt x="0" y="923330"/>
                </a:cubicBezTo>
                <a:cubicBezTo>
                  <a:pt x="-33515" y="737061"/>
                  <a:pt x="50168" y="643679"/>
                  <a:pt x="0" y="470898"/>
                </a:cubicBezTo>
                <a:cubicBezTo>
                  <a:pt x="-50168" y="298117"/>
                  <a:pt x="20847" y="108612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Si el contenido de la dirección ‘</a:t>
            </a:r>
            <a:r>
              <a:rPr lang="es-MX" dirty="0" err="1">
                <a:solidFill>
                  <a:srgbClr val="0070C0"/>
                </a:solidFill>
              </a:rPr>
              <a:t>node</a:t>
            </a:r>
            <a:r>
              <a:rPr lang="es-MX" dirty="0">
                <a:solidFill>
                  <a:srgbClr val="0070C0"/>
                </a:solidFill>
              </a:rPr>
              <a:t>’ es igual a ‘NULL’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6586CD5-BEA4-4CF6-39AC-01606C30463F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14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1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69F2573-B72E-ED70-0137-BBA4C37442C3}"/>
              </a:ext>
            </a:extLst>
          </p:cNvPr>
          <p:cNvSpPr/>
          <p:nvPr/>
        </p:nvSpPr>
        <p:spPr>
          <a:xfrm>
            <a:off x="385442" y="1562867"/>
            <a:ext cx="3575591" cy="270800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/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3620688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3B3173C-A531-B205-F383-16E577F3BA48}"/>
              </a:ext>
            </a:extLst>
          </p:cNvPr>
          <p:cNvSpPr txBox="1"/>
          <p:nvPr/>
        </p:nvSpPr>
        <p:spPr>
          <a:xfrm>
            <a:off x="4760622" y="1205625"/>
            <a:ext cx="2152735" cy="923330"/>
          </a:xfrm>
          <a:custGeom>
            <a:avLst/>
            <a:gdLst>
              <a:gd name="connsiteX0" fmla="*/ 0 w 2152735"/>
              <a:gd name="connsiteY0" fmla="*/ 0 h 923330"/>
              <a:gd name="connsiteX1" fmla="*/ 538184 w 2152735"/>
              <a:gd name="connsiteY1" fmla="*/ 0 h 923330"/>
              <a:gd name="connsiteX2" fmla="*/ 1097895 w 2152735"/>
              <a:gd name="connsiteY2" fmla="*/ 0 h 923330"/>
              <a:gd name="connsiteX3" fmla="*/ 1614551 w 2152735"/>
              <a:gd name="connsiteY3" fmla="*/ 0 h 923330"/>
              <a:gd name="connsiteX4" fmla="*/ 2152735 w 2152735"/>
              <a:gd name="connsiteY4" fmla="*/ 0 h 923330"/>
              <a:gd name="connsiteX5" fmla="*/ 2152735 w 2152735"/>
              <a:gd name="connsiteY5" fmla="*/ 443198 h 923330"/>
              <a:gd name="connsiteX6" fmla="*/ 2152735 w 2152735"/>
              <a:gd name="connsiteY6" fmla="*/ 923330 h 923330"/>
              <a:gd name="connsiteX7" fmla="*/ 1679133 w 2152735"/>
              <a:gd name="connsiteY7" fmla="*/ 923330 h 923330"/>
              <a:gd name="connsiteX8" fmla="*/ 1119422 w 2152735"/>
              <a:gd name="connsiteY8" fmla="*/ 923330 h 923330"/>
              <a:gd name="connsiteX9" fmla="*/ 538184 w 2152735"/>
              <a:gd name="connsiteY9" fmla="*/ 923330 h 923330"/>
              <a:gd name="connsiteX10" fmla="*/ 0 w 2152735"/>
              <a:gd name="connsiteY10" fmla="*/ 923330 h 923330"/>
              <a:gd name="connsiteX11" fmla="*/ 0 w 2152735"/>
              <a:gd name="connsiteY11" fmla="*/ 470898 h 923330"/>
              <a:gd name="connsiteX12" fmla="*/ 0 w 2152735"/>
              <a:gd name="connsiteY12" fmla="*/ 0 h 923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2735" h="923330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158837" y="131086"/>
                  <a:pt x="2114542" y="288798"/>
                  <a:pt x="2152735" y="443198"/>
                </a:cubicBezTo>
                <a:cubicBezTo>
                  <a:pt x="2190928" y="597598"/>
                  <a:pt x="2102268" y="753904"/>
                  <a:pt x="2152735" y="923330"/>
                </a:cubicBezTo>
                <a:cubicBezTo>
                  <a:pt x="1921792" y="969729"/>
                  <a:pt x="1833658" y="882221"/>
                  <a:pt x="1679133" y="923330"/>
                </a:cubicBezTo>
                <a:cubicBezTo>
                  <a:pt x="1524608" y="964439"/>
                  <a:pt x="1294383" y="867023"/>
                  <a:pt x="1119422" y="923330"/>
                </a:cubicBezTo>
                <a:cubicBezTo>
                  <a:pt x="944461" y="979637"/>
                  <a:pt x="820235" y="876497"/>
                  <a:pt x="538184" y="923330"/>
                </a:cubicBezTo>
                <a:cubicBezTo>
                  <a:pt x="256133" y="970163"/>
                  <a:pt x="240073" y="906249"/>
                  <a:pt x="0" y="923330"/>
                </a:cubicBezTo>
                <a:cubicBezTo>
                  <a:pt x="-33515" y="737061"/>
                  <a:pt x="50168" y="643679"/>
                  <a:pt x="0" y="470898"/>
                </a:cubicBezTo>
                <a:cubicBezTo>
                  <a:pt x="-50168" y="298117"/>
                  <a:pt x="20847" y="108612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Si el contenido de la dirección ‘</a:t>
            </a:r>
            <a:r>
              <a:rPr lang="es-MX" dirty="0" err="1">
                <a:solidFill>
                  <a:srgbClr val="0070C0"/>
                </a:solidFill>
              </a:rPr>
              <a:t>node</a:t>
            </a:r>
            <a:r>
              <a:rPr lang="es-MX" dirty="0">
                <a:solidFill>
                  <a:srgbClr val="0070C0"/>
                </a:solidFill>
              </a:rPr>
              <a:t>’ es igual a ‘NULL’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E783F6-DDBF-6308-22C6-C372FC8405D9}"/>
              </a:ext>
            </a:extLst>
          </p:cNvPr>
          <p:cNvSpPr txBox="1"/>
          <p:nvPr/>
        </p:nvSpPr>
        <p:spPr>
          <a:xfrm>
            <a:off x="8291791" y="3520081"/>
            <a:ext cx="240627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rgbClr val="0070C0"/>
                </a:solidFill>
              </a:rPr>
              <a:t>If</a:t>
            </a:r>
            <a:r>
              <a:rPr lang="es-MX" dirty="0">
                <a:solidFill>
                  <a:srgbClr val="0070C0"/>
                </a:solidFill>
              </a:rPr>
              <a:t> ((*0x8FF4) == NULL) {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FBB3E18-9171-C647-1983-4799B2428743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004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69F2573-B72E-ED70-0137-BBA4C37442C3}"/>
              </a:ext>
            </a:extLst>
          </p:cNvPr>
          <p:cNvSpPr/>
          <p:nvPr/>
        </p:nvSpPr>
        <p:spPr>
          <a:xfrm>
            <a:off x="385442" y="1562867"/>
            <a:ext cx="3575591" cy="270800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/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3620688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3B3173C-A531-B205-F383-16E577F3BA48}"/>
              </a:ext>
            </a:extLst>
          </p:cNvPr>
          <p:cNvSpPr txBox="1"/>
          <p:nvPr/>
        </p:nvSpPr>
        <p:spPr>
          <a:xfrm>
            <a:off x="4760622" y="1205625"/>
            <a:ext cx="2152735" cy="923330"/>
          </a:xfrm>
          <a:custGeom>
            <a:avLst/>
            <a:gdLst>
              <a:gd name="connsiteX0" fmla="*/ 0 w 2152735"/>
              <a:gd name="connsiteY0" fmla="*/ 0 h 923330"/>
              <a:gd name="connsiteX1" fmla="*/ 538184 w 2152735"/>
              <a:gd name="connsiteY1" fmla="*/ 0 h 923330"/>
              <a:gd name="connsiteX2" fmla="*/ 1097895 w 2152735"/>
              <a:gd name="connsiteY2" fmla="*/ 0 h 923330"/>
              <a:gd name="connsiteX3" fmla="*/ 1614551 w 2152735"/>
              <a:gd name="connsiteY3" fmla="*/ 0 h 923330"/>
              <a:gd name="connsiteX4" fmla="*/ 2152735 w 2152735"/>
              <a:gd name="connsiteY4" fmla="*/ 0 h 923330"/>
              <a:gd name="connsiteX5" fmla="*/ 2152735 w 2152735"/>
              <a:gd name="connsiteY5" fmla="*/ 443198 h 923330"/>
              <a:gd name="connsiteX6" fmla="*/ 2152735 w 2152735"/>
              <a:gd name="connsiteY6" fmla="*/ 923330 h 923330"/>
              <a:gd name="connsiteX7" fmla="*/ 1679133 w 2152735"/>
              <a:gd name="connsiteY7" fmla="*/ 923330 h 923330"/>
              <a:gd name="connsiteX8" fmla="*/ 1119422 w 2152735"/>
              <a:gd name="connsiteY8" fmla="*/ 923330 h 923330"/>
              <a:gd name="connsiteX9" fmla="*/ 538184 w 2152735"/>
              <a:gd name="connsiteY9" fmla="*/ 923330 h 923330"/>
              <a:gd name="connsiteX10" fmla="*/ 0 w 2152735"/>
              <a:gd name="connsiteY10" fmla="*/ 923330 h 923330"/>
              <a:gd name="connsiteX11" fmla="*/ 0 w 2152735"/>
              <a:gd name="connsiteY11" fmla="*/ 470898 h 923330"/>
              <a:gd name="connsiteX12" fmla="*/ 0 w 2152735"/>
              <a:gd name="connsiteY12" fmla="*/ 0 h 923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2735" h="923330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158837" y="131086"/>
                  <a:pt x="2114542" y="288798"/>
                  <a:pt x="2152735" y="443198"/>
                </a:cubicBezTo>
                <a:cubicBezTo>
                  <a:pt x="2190928" y="597598"/>
                  <a:pt x="2102268" y="753904"/>
                  <a:pt x="2152735" y="923330"/>
                </a:cubicBezTo>
                <a:cubicBezTo>
                  <a:pt x="1921792" y="969729"/>
                  <a:pt x="1833658" y="882221"/>
                  <a:pt x="1679133" y="923330"/>
                </a:cubicBezTo>
                <a:cubicBezTo>
                  <a:pt x="1524608" y="964439"/>
                  <a:pt x="1294383" y="867023"/>
                  <a:pt x="1119422" y="923330"/>
                </a:cubicBezTo>
                <a:cubicBezTo>
                  <a:pt x="944461" y="979637"/>
                  <a:pt x="820235" y="876497"/>
                  <a:pt x="538184" y="923330"/>
                </a:cubicBezTo>
                <a:cubicBezTo>
                  <a:pt x="256133" y="970163"/>
                  <a:pt x="240073" y="906249"/>
                  <a:pt x="0" y="923330"/>
                </a:cubicBezTo>
                <a:cubicBezTo>
                  <a:pt x="-33515" y="737061"/>
                  <a:pt x="50168" y="643679"/>
                  <a:pt x="0" y="470898"/>
                </a:cubicBezTo>
                <a:cubicBezTo>
                  <a:pt x="-50168" y="298117"/>
                  <a:pt x="20847" y="108612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Si el contenido de la dirección ‘</a:t>
            </a:r>
            <a:r>
              <a:rPr lang="es-MX" dirty="0" err="1">
                <a:solidFill>
                  <a:srgbClr val="0070C0"/>
                </a:solidFill>
              </a:rPr>
              <a:t>node</a:t>
            </a:r>
            <a:r>
              <a:rPr lang="es-MX" dirty="0">
                <a:solidFill>
                  <a:srgbClr val="0070C0"/>
                </a:solidFill>
              </a:rPr>
              <a:t>’ es igual a ‘NULL’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E783F6-DDBF-6308-22C6-C372FC8405D9}"/>
              </a:ext>
            </a:extLst>
          </p:cNvPr>
          <p:cNvSpPr txBox="1"/>
          <p:nvPr/>
        </p:nvSpPr>
        <p:spPr>
          <a:xfrm>
            <a:off x="8291791" y="3520081"/>
            <a:ext cx="240627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rgbClr val="0070C0"/>
                </a:solidFill>
              </a:rPr>
              <a:t>if</a:t>
            </a:r>
            <a:r>
              <a:rPr lang="es-MX" dirty="0">
                <a:solidFill>
                  <a:srgbClr val="0070C0"/>
                </a:solidFill>
              </a:rPr>
              <a:t> ((*0x8FF4) == NULL) {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296B56-9BCF-5C22-4705-C71F660BEFFD}"/>
              </a:ext>
            </a:extLst>
          </p:cNvPr>
          <p:cNvSpPr txBox="1"/>
          <p:nvPr/>
        </p:nvSpPr>
        <p:spPr>
          <a:xfrm>
            <a:off x="8291791" y="3933078"/>
            <a:ext cx="240627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 err="1">
                <a:solidFill>
                  <a:srgbClr val="0070C0"/>
                </a:solidFill>
              </a:rPr>
              <a:t>if</a:t>
            </a:r>
            <a:r>
              <a:rPr lang="es-MX" dirty="0">
                <a:solidFill>
                  <a:srgbClr val="0070C0"/>
                </a:solidFill>
              </a:rPr>
              <a:t> ((0x0000) == NULL) {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C046F0-1139-7D82-14B1-300795CDB578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84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6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69F2573-B72E-ED70-0137-BBA4C37442C3}"/>
              </a:ext>
            </a:extLst>
          </p:cNvPr>
          <p:cNvSpPr/>
          <p:nvPr/>
        </p:nvSpPr>
        <p:spPr>
          <a:xfrm>
            <a:off x="385442" y="1562867"/>
            <a:ext cx="3575591" cy="270800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/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3784700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3B3173C-A531-B205-F383-16E577F3BA48}"/>
              </a:ext>
            </a:extLst>
          </p:cNvPr>
          <p:cNvSpPr txBox="1"/>
          <p:nvPr/>
        </p:nvSpPr>
        <p:spPr>
          <a:xfrm>
            <a:off x="4760622" y="1205625"/>
            <a:ext cx="2152735" cy="1754326"/>
          </a:xfrm>
          <a:custGeom>
            <a:avLst/>
            <a:gdLst>
              <a:gd name="connsiteX0" fmla="*/ 0 w 2152735"/>
              <a:gd name="connsiteY0" fmla="*/ 0 h 1754326"/>
              <a:gd name="connsiteX1" fmla="*/ 538184 w 2152735"/>
              <a:gd name="connsiteY1" fmla="*/ 0 h 1754326"/>
              <a:gd name="connsiteX2" fmla="*/ 1097895 w 2152735"/>
              <a:gd name="connsiteY2" fmla="*/ 0 h 1754326"/>
              <a:gd name="connsiteX3" fmla="*/ 1614551 w 2152735"/>
              <a:gd name="connsiteY3" fmla="*/ 0 h 1754326"/>
              <a:gd name="connsiteX4" fmla="*/ 2152735 w 2152735"/>
              <a:gd name="connsiteY4" fmla="*/ 0 h 1754326"/>
              <a:gd name="connsiteX5" fmla="*/ 2152735 w 2152735"/>
              <a:gd name="connsiteY5" fmla="*/ 549689 h 1754326"/>
              <a:gd name="connsiteX6" fmla="*/ 2152735 w 2152735"/>
              <a:gd name="connsiteY6" fmla="*/ 1169551 h 1754326"/>
              <a:gd name="connsiteX7" fmla="*/ 2152735 w 2152735"/>
              <a:gd name="connsiteY7" fmla="*/ 1754326 h 1754326"/>
              <a:gd name="connsiteX8" fmla="*/ 1636079 w 2152735"/>
              <a:gd name="connsiteY8" fmla="*/ 1754326 h 1754326"/>
              <a:gd name="connsiteX9" fmla="*/ 1054840 w 2152735"/>
              <a:gd name="connsiteY9" fmla="*/ 1754326 h 1754326"/>
              <a:gd name="connsiteX10" fmla="*/ 581238 w 2152735"/>
              <a:gd name="connsiteY10" fmla="*/ 1754326 h 1754326"/>
              <a:gd name="connsiteX11" fmla="*/ 0 w 2152735"/>
              <a:gd name="connsiteY11" fmla="*/ 1754326 h 1754326"/>
              <a:gd name="connsiteX12" fmla="*/ 0 w 2152735"/>
              <a:gd name="connsiteY12" fmla="*/ 1187094 h 1754326"/>
              <a:gd name="connsiteX13" fmla="*/ 0 w 2152735"/>
              <a:gd name="connsiteY13" fmla="*/ 637405 h 1754326"/>
              <a:gd name="connsiteX14" fmla="*/ 0 w 2152735"/>
              <a:gd name="connsiteY14" fmla="*/ 0 h 1754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52735" h="1754326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214269" y="236499"/>
                  <a:pt x="2106452" y="384590"/>
                  <a:pt x="2152735" y="549689"/>
                </a:cubicBezTo>
                <a:cubicBezTo>
                  <a:pt x="2199018" y="714788"/>
                  <a:pt x="2102536" y="973054"/>
                  <a:pt x="2152735" y="1169551"/>
                </a:cubicBezTo>
                <a:cubicBezTo>
                  <a:pt x="2202934" y="1366048"/>
                  <a:pt x="2141741" y="1551009"/>
                  <a:pt x="2152735" y="1754326"/>
                </a:cubicBezTo>
                <a:cubicBezTo>
                  <a:pt x="1989535" y="1790018"/>
                  <a:pt x="1827940" y="1702587"/>
                  <a:pt x="1636079" y="1754326"/>
                </a:cubicBezTo>
                <a:cubicBezTo>
                  <a:pt x="1444218" y="1806065"/>
                  <a:pt x="1339073" y="1712466"/>
                  <a:pt x="1054840" y="1754326"/>
                </a:cubicBezTo>
                <a:cubicBezTo>
                  <a:pt x="770607" y="1796186"/>
                  <a:pt x="817403" y="1747842"/>
                  <a:pt x="581238" y="1754326"/>
                </a:cubicBezTo>
                <a:cubicBezTo>
                  <a:pt x="345073" y="1760810"/>
                  <a:pt x="239831" y="1693565"/>
                  <a:pt x="0" y="1754326"/>
                </a:cubicBezTo>
                <a:cubicBezTo>
                  <a:pt x="-65841" y="1622613"/>
                  <a:pt x="14105" y="1364499"/>
                  <a:pt x="0" y="1187094"/>
                </a:cubicBezTo>
                <a:cubicBezTo>
                  <a:pt x="-14105" y="1009689"/>
                  <a:pt x="55683" y="801288"/>
                  <a:pt x="0" y="637405"/>
                </a:cubicBezTo>
                <a:cubicBezTo>
                  <a:pt x="-55683" y="473522"/>
                  <a:pt x="57387" y="279694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En el contenido de la dirección ‘</a:t>
            </a:r>
            <a:r>
              <a:rPr lang="es-MX" dirty="0" err="1">
                <a:solidFill>
                  <a:srgbClr val="0070C0"/>
                </a:solidFill>
              </a:rPr>
              <a:t>node</a:t>
            </a:r>
            <a:r>
              <a:rPr lang="es-MX" dirty="0">
                <a:solidFill>
                  <a:srgbClr val="0070C0"/>
                </a:solidFill>
              </a:rPr>
              <a:t>’ pon…</a:t>
            </a:r>
          </a:p>
          <a:p>
            <a:endParaRPr lang="es-MX" dirty="0">
              <a:solidFill>
                <a:srgbClr val="0070C0"/>
              </a:solidFill>
            </a:endParaRPr>
          </a:p>
          <a:p>
            <a:r>
              <a:rPr lang="es-MX" dirty="0">
                <a:solidFill>
                  <a:srgbClr val="0070C0"/>
                </a:solidFill>
              </a:rPr>
              <a:t>El contenido de la dirección ‘</a:t>
            </a:r>
            <a:r>
              <a:rPr lang="es-MX" dirty="0" err="1">
                <a:solidFill>
                  <a:srgbClr val="0070C0"/>
                </a:solidFill>
              </a:rPr>
              <a:t>node</a:t>
            </a:r>
            <a:r>
              <a:rPr lang="es-MX" dirty="0">
                <a:solidFill>
                  <a:srgbClr val="0070C0"/>
                </a:solidFill>
              </a:rPr>
              <a:t>’ es…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DCAECCB-DA38-AF04-1980-A39740F85DEB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100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1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69F2573-B72E-ED70-0137-BBA4C37442C3}"/>
              </a:ext>
            </a:extLst>
          </p:cNvPr>
          <p:cNvSpPr/>
          <p:nvPr/>
        </p:nvSpPr>
        <p:spPr>
          <a:xfrm>
            <a:off x="385442" y="1562867"/>
            <a:ext cx="3575591" cy="270800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/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3784700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3B3173C-A531-B205-F383-16E577F3BA48}"/>
              </a:ext>
            </a:extLst>
          </p:cNvPr>
          <p:cNvSpPr txBox="1"/>
          <p:nvPr/>
        </p:nvSpPr>
        <p:spPr>
          <a:xfrm>
            <a:off x="4760622" y="1205625"/>
            <a:ext cx="2152735" cy="1754326"/>
          </a:xfrm>
          <a:custGeom>
            <a:avLst/>
            <a:gdLst>
              <a:gd name="connsiteX0" fmla="*/ 0 w 2152735"/>
              <a:gd name="connsiteY0" fmla="*/ 0 h 1754326"/>
              <a:gd name="connsiteX1" fmla="*/ 538184 w 2152735"/>
              <a:gd name="connsiteY1" fmla="*/ 0 h 1754326"/>
              <a:gd name="connsiteX2" fmla="*/ 1097895 w 2152735"/>
              <a:gd name="connsiteY2" fmla="*/ 0 h 1754326"/>
              <a:gd name="connsiteX3" fmla="*/ 1614551 w 2152735"/>
              <a:gd name="connsiteY3" fmla="*/ 0 h 1754326"/>
              <a:gd name="connsiteX4" fmla="*/ 2152735 w 2152735"/>
              <a:gd name="connsiteY4" fmla="*/ 0 h 1754326"/>
              <a:gd name="connsiteX5" fmla="*/ 2152735 w 2152735"/>
              <a:gd name="connsiteY5" fmla="*/ 549689 h 1754326"/>
              <a:gd name="connsiteX6" fmla="*/ 2152735 w 2152735"/>
              <a:gd name="connsiteY6" fmla="*/ 1169551 h 1754326"/>
              <a:gd name="connsiteX7" fmla="*/ 2152735 w 2152735"/>
              <a:gd name="connsiteY7" fmla="*/ 1754326 h 1754326"/>
              <a:gd name="connsiteX8" fmla="*/ 1636079 w 2152735"/>
              <a:gd name="connsiteY8" fmla="*/ 1754326 h 1754326"/>
              <a:gd name="connsiteX9" fmla="*/ 1054840 w 2152735"/>
              <a:gd name="connsiteY9" fmla="*/ 1754326 h 1754326"/>
              <a:gd name="connsiteX10" fmla="*/ 581238 w 2152735"/>
              <a:gd name="connsiteY10" fmla="*/ 1754326 h 1754326"/>
              <a:gd name="connsiteX11" fmla="*/ 0 w 2152735"/>
              <a:gd name="connsiteY11" fmla="*/ 1754326 h 1754326"/>
              <a:gd name="connsiteX12" fmla="*/ 0 w 2152735"/>
              <a:gd name="connsiteY12" fmla="*/ 1187094 h 1754326"/>
              <a:gd name="connsiteX13" fmla="*/ 0 w 2152735"/>
              <a:gd name="connsiteY13" fmla="*/ 637405 h 1754326"/>
              <a:gd name="connsiteX14" fmla="*/ 0 w 2152735"/>
              <a:gd name="connsiteY14" fmla="*/ 0 h 1754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52735" h="1754326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214269" y="236499"/>
                  <a:pt x="2106452" y="384590"/>
                  <a:pt x="2152735" y="549689"/>
                </a:cubicBezTo>
                <a:cubicBezTo>
                  <a:pt x="2199018" y="714788"/>
                  <a:pt x="2102536" y="973054"/>
                  <a:pt x="2152735" y="1169551"/>
                </a:cubicBezTo>
                <a:cubicBezTo>
                  <a:pt x="2202934" y="1366048"/>
                  <a:pt x="2141741" y="1551009"/>
                  <a:pt x="2152735" y="1754326"/>
                </a:cubicBezTo>
                <a:cubicBezTo>
                  <a:pt x="1989535" y="1790018"/>
                  <a:pt x="1827940" y="1702587"/>
                  <a:pt x="1636079" y="1754326"/>
                </a:cubicBezTo>
                <a:cubicBezTo>
                  <a:pt x="1444218" y="1806065"/>
                  <a:pt x="1339073" y="1712466"/>
                  <a:pt x="1054840" y="1754326"/>
                </a:cubicBezTo>
                <a:cubicBezTo>
                  <a:pt x="770607" y="1796186"/>
                  <a:pt x="817403" y="1747842"/>
                  <a:pt x="581238" y="1754326"/>
                </a:cubicBezTo>
                <a:cubicBezTo>
                  <a:pt x="345073" y="1760810"/>
                  <a:pt x="239831" y="1693565"/>
                  <a:pt x="0" y="1754326"/>
                </a:cubicBezTo>
                <a:cubicBezTo>
                  <a:pt x="-65841" y="1622613"/>
                  <a:pt x="14105" y="1364499"/>
                  <a:pt x="0" y="1187094"/>
                </a:cubicBezTo>
                <a:cubicBezTo>
                  <a:pt x="-14105" y="1009689"/>
                  <a:pt x="55683" y="801288"/>
                  <a:pt x="0" y="637405"/>
                </a:cubicBezTo>
                <a:cubicBezTo>
                  <a:pt x="-55683" y="473522"/>
                  <a:pt x="57387" y="279694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En el contenido de la dirección ‘node’ pon…</a:t>
            </a:r>
          </a:p>
          <a:p>
            <a:endParaRPr lang="es-MX" dirty="0">
              <a:solidFill>
                <a:srgbClr val="0070C0"/>
              </a:solidFill>
            </a:endParaRPr>
          </a:p>
          <a:p>
            <a:r>
              <a:rPr lang="es-MX" dirty="0">
                <a:solidFill>
                  <a:srgbClr val="0070C0"/>
                </a:solidFill>
              </a:rPr>
              <a:t>El contenido de la dirección ‘node’ es…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E783F6-DDBF-6308-22C6-C372FC8405D9}"/>
              </a:ext>
            </a:extLst>
          </p:cNvPr>
          <p:cNvSpPr txBox="1"/>
          <p:nvPr/>
        </p:nvSpPr>
        <p:spPr>
          <a:xfrm>
            <a:off x="8287691" y="3684093"/>
            <a:ext cx="240627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(*0x8FF4) = (struct…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0DF9C85-B9C7-D5AF-7F3D-45A476E6D388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19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69F2573-B72E-ED70-0137-BBA4C37442C3}"/>
              </a:ext>
            </a:extLst>
          </p:cNvPr>
          <p:cNvSpPr/>
          <p:nvPr/>
        </p:nvSpPr>
        <p:spPr>
          <a:xfrm>
            <a:off x="385442" y="1280597"/>
            <a:ext cx="3575591" cy="27546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1217477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3784700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3B3173C-A531-B205-F383-16E577F3BA48}"/>
              </a:ext>
            </a:extLst>
          </p:cNvPr>
          <p:cNvSpPr txBox="1"/>
          <p:nvPr/>
        </p:nvSpPr>
        <p:spPr>
          <a:xfrm>
            <a:off x="4760622" y="1205625"/>
            <a:ext cx="2152735" cy="1754326"/>
          </a:xfrm>
          <a:custGeom>
            <a:avLst/>
            <a:gdLst>
              <a:gd name="connsiteX0" fmla="*/ 0 w 2152735"/>
              <a:gd name="connsiteY0" fmla="*/ 0 h 1754326"/>
              <a:gd name="connsiteX1" fmla="*/ 538184 w 2152735"/>
              <a:gd name="connsiteY1" fmla="*/ 0 h 1754326"/>
              <a:gd name="connsiteX2" fmla="*/ 1097895 w 2152735"/>
              <a:gd name="connsiteY2" fmla="*/ 0 h 1754326"/>
              <a:gd name="connsiteX3" fmla="*/ 1614551 w 2152735"/>
              <a:gd name="connsiteY3" fmla="*/ 0 h 1754326"/>
              <a:gd name="connsiteX4" fmla="*/ 2152735 w 2152735"/>
              <a:gd name="connsiteY4" fmla="*/ 0 h 1754326"/>
              <a:gd name="connsiteX5" fmla="*/ 2152735 w 2152735"/>
              <a:gd name="connsiteY5" fmla="*/ 549689 h 1754326"/>
              <a:gd name="connsiteX6" fmla="*/ 2152735 w 2152735"/>
              <a:gd name="connsiteY6" fmla="*/ 1169551 h 1754326"/>
              <a:gd name="connsiteX7" fmla="*/ 2152735 w 2152735"/>
              <a:gd name="connsiteY7" fmla="*/ 1754326 h 1754326"/>
              <a:gd name="connsiteX8" fmla="*/ 1636079 w 2152735"/>
              <a:gd name="connsiteY8" fmla="*/ 1754326 h 1754326"/>
              <a:gd name="connsiteX9" fmla="*/ 1054840 w 2152735"/>
              <a:gd name="connsiteY9" fmla="*/ 1754326 h 1754326"/>
              <a:gd name="connsiteX10" fmla="*/ 581238 w 2152735"/>
              <a:gd name="connsiteY10" fmla="*/ 1754326 h 1754326"/>
              <a:gd name="connsiteX11" fmla="*/ 0 w 2152735"/>
              <a:gd name="connsiteY11" fmla="*/ 1754326 h 1754326"/>
              <a:gd name="connsiteX12" fmla="*/ 0 w 2152735"/>
              <a:gd name="connsiteY12" fmla="*/ 1187094 h 1754326"/>
              <a:gd name="connsiteX13" fmla="*/ 0 w 2152735"/>
              <a:gd name="connsiteY13" fmla="*/ 637405 h 1754326"/>
              <a:gd name="connsiteX14" fmla="*/ 0 w 2152735"/>
              <a:gd name="connsiteY14" fmla="*/ 0 h 1754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52735" h="1754326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214269" y="236499"/>
                  <a:pt x="2106452" y="384590"/>
                  <a:pt x="2152735" y="549689"/>
                </a:cubicBezTo>
                <a:cubicBezTo>
                  <a:pt x="2199018" y="714788"/>
                  <a:pt x="2102536" y="973054"/>
                  <a:pt x="2152735" y="1169551"/>
                </a:cubicBezTo>
                <a:cubicBezTo>
                  <a:pt x="2202934" y="1366048"/>
                  <a:pt x="2141741" y="1551009"/>
                  <a:pt x="2152735" y="1754326"/>
                </a:cubicBezTo>
                <a:cubicBezTo>
                  <a:pt x="1989535" y="1790018"/>
                  <a:pt x="1827940" y="1702587"/>
                  <a:pt x="1636079" y="1754326"/>
                </a:cubicBezTo>
                <a:cubicBezTo>
                  <a:pt x="1444218" y="1806065"/>
                  <a:pt x="1339073" y="1712466"/>
                  <a:pt x="1054840" y="1754326"/>
                </a:cubicBezTo>
                <a:cubicBezTo>
                  <a:pt x="770607" y="1796186"/>
                  <a:pt x="817403" y="1747842"/>
                  <a:pt x="581238" y="1754326"/>
                </a:cubicBezTo>
                <a:cubicBezTo>
                  <a:pt x="345073" y="1760810"/>
                  <a:pt x="239831" y="1693565"/>
                  <a:pt x="0" y="1754326"/>
                </a:cubicBezTo>
                <a:cubicBezTo>
                  <a:pt x="-65841" y="1622613"/>
                  <a:pt x="14105" y="1364499"/>
                  <a:pt x="0" y="1187094"/>
                </a:cubicBezTo>
                <a:cubicBezTo>
                  <a:pt x="-14105" y="1009689"/>
                  <a:pt x="55683" y="801288"/>
                  <a:pt x="0" y="637405"/>
                </a:cubicBezTo>
                <a:cubicBezTo>
                  <a:pt x="-55683" y="473522"/>
                  <a:pt x="57387" y="279694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En el contenido de la dirección ‘node’ pon…</a:t>
            </a:r>
          </a:p>
          <a:p>
            <a:endParaRPr lang="es-MX" dirty="0">
              <a:solidFill>
                <a:srgbClr val="0070C0"/>
              </a:solidFill>
            </a:endParaRPr>
          </a:p>
          <a:p>
            <a:r>
              <a:rPr lang="es-MX" dirty="0">
                <a:solidFill>
                  <a:srgbClr val="0070C0"/>
                </a:solidFill>
              </a:rPr>
              <a:t>El contenido de la dirección ‘node’ es…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E783F6-DDBF-6308-22C6-C372FC8405D9}"/>
              </a:ext>
            </a:extLst>
          </p:cNvPr>
          <p:cNvSpPr txBox="1"/>
          <p:nvPr/>
        </p:nvSpPr>
        <p:spPr>
          <a:xfrm>
            <a:off x="8287691" y="3684093"/>
            <a:ext cx="240627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(*0x8FF4) = (struct…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0DF9C85-B9C7-D5AF-7F3D-45A476E6D388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44ABD4-27A2-7C52-7C20-17E8E5711766}"/>
              </a:ext>
            </a:extLst>
          </p:cNvPr>
          <p:cNvSpPr txBox="1"/>
          <p:nvPr/>
        </p:nvSpPr>
        <p:spPr>
          <a:xfrm>
            <a:off x="3034331" y="3981826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AC4EA6-8D8C-3BDD-A544-AE2B5B7FA32E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464568" y="4135715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308BEA-F662-CB06-5FA4-2913839D9849}"/>
              </a:ext>
            </a:extLst>
          </p:cNvPr>
          <p:cNvSpPr txBox="1"/>
          <p:nvPr/>
        </p:nvSpPr>
        <p:spPr>
          <a:xfrm>
            <a:off x="3034331" y="3721564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DB85C1-7E40-2536-26D1-643773203909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2464568" y="3875453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D65957E-2FB7-F307-98AE-E3CED92F8F6B}"/>
              </a:ext>
            </a:extLst>
          </p:cNvPr>
          <p:cNvSpPr txBox="1"/>
          <p:nvPr/>
        </p:nvSpPr>
        <p:spPr>
          <a:xfrm>
            <a:off x="3034331" y="343804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7BD9815-9170-6058-85C9-7DC9A09CCCC0}"/>
              </a:ext>
            </a:extLst>
          </p:cNvPr>
          <p:cNvCxnSpPr>
            <a:cxnSpLocks/>
            <a:stCxn id="37" idx="1"/>
          </p:cNvCxnSpPr>
          <p:nvPr/>
        </p:nvCxnSpPr>
        <p:spPr>
          <a:xfrm flipH="1">
            <a:off x="2464568" y="359193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1AC5907A-E521-EBCE-D439-C1FFC14CCCBC}"/>
              </a:ext>
            </a:extLst>
          </p:cNvPr>
          <p:cNvSpPr/>
          <p:nvPr/>
        </p:nvSpPr>
        <p:spPr>
          <a:xfrm>
            <a:off x="385441" y="3473081"/>
            <a:ext cx="3575591" cy="82932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888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35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6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7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12" grpId="0"/>
      <p:bldP spid="29" grpId="0"/>
      <p:bldP spid="37" grpId="0"/>
      <p:bldP spid="39" grpId="0" animBg="1"/>
      <p:bldP spid="39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4C48B-8F44-CBB8-6EA6-F3D5A576A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‘</a:t>
            </a:r>
            <a:r>
              <a:rPr lang="es-MX" dirty="0" err="1"/>
              <a:t>Heap</a:t>
            </a:r>
            <a:r>
              <a:rPr lang="es-MX" dirty="0"/>
              <a:t>’ y ‘</a:t>
            </a:r>
            <a:r>
              <a:rPr lang="es-MX" dirty="0" err="1"/>
              <a:t>Stack</a:t>
            </a:r>
            <a:r>
              <a:rPr lang="es-MX" dirty="0"/>
              <a:t>’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4093FBEC-CDEF-A098-77BA-CBA4F2C93D6B}"/>
              </a:ext>
            </a:extLst>
          </p:cNvPr>
          <p:cNvSpPr txBox="1"/>
          <p:nvPr/>
        </p:nvSpPr>
        <p:spPr>
          <a:xfrm>
            <a:off x="5573486" y="5789755"/>
            <a:ext cx="66185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MX" sz="1100" dirty="0"/>
              <a:t>Fuente: </a:t>
            </a:r>
            <a:r>
              <a:rPr lang="es-MX" sz="1100" dirty="0">
                <a:solidFill>
                  <a:srgbClr val="0070C0"/>
                </a:solidFill>
              </a:rPr>
              <a:t>https://hackthedeveloper.com/memory-layout-c-program/</a:t>
            </a:r>
          </a:p>
        </p:txBody>
      </p:sp>
      <p:pic>
        <p:nvPicPr>
          <p:cNvPr id="1026" name="Picture 2" descr="Memory Layout of C Program">
            <a:extLst>
              <a:ext uri="{FF2B5EF4-FFF2-40B4-BE49-F238E27FC236}">
                <a16:creationId xmlns:a16="http://schemas.microsoft.com/office/drawing/2014/main" id="{6FFC9DF4-99BF-D5B9-297F-A65D742FB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090" y="1690688"/>
            <a:ext cx="5231953" cy="373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DF9A001-12E6-2BBC-6532-F01D6C38E7EB}"/>
              </a:ext>
            </a:extLst>
          </p:cNvPr>
          <p:cNvSpPr/>
          <p:nvPr/>
        </p:nvSpPr>
        <p:spPr>
          <a:xfrm>
            <a:off x="1134789" y="4205111"/>
            <a:ext cx="5553693" cy="1219701"/>
          </a:xfrm>
          <a:prstGeom prst="rect">
            <a:avLst/>
          </a:prstGeom>
          <a:solidFill>
            <a:schemeClr val="bg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allout: Bent Line with Accent Bar 2">
            <a:extLst>
              <a:ext uri="{FF2B5EF4-FFF2-40B4-BE49-F238E27FC236}">
                <a16:creationId xmlns:a16="http://schemas.microsoft.com/office/drawing/2014/main" id="{CB8E3B94-2BF2-6A15-FA90-DBE5CDC84214}"/>
              </a:ext>
            </a:extLst>
          </p:cNvPr>
          <p:cNvSpPr/>
          <p:nvPr/>
        </p:nvSpPr>
        <p:spPr>
          <a:xfrm>
            <a:off x="7590971" y="1505902"/>
            <a:ext cx="3479799" cy="155661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2630"/>
              <a:gd name="adj6" fmla="val -7529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Variables locales</a:t>
            </a:r>
          </a:p>
          <a:p>
            <a:pPr algn="ctr"/>
            <a:r>
              <a:rPr lang="es-MX" dirty="0"/>
              <a:t>Variables temporales</a:t>
            </a:r>
          </a:p>
          <a:p>
            <a:pPr algn="ctr"/>
            <a:r>
              <a:rPr lang="es-MX" dirty="0"/>
              <a:t>Bloques secuenciales</a:t>
            </a:r>
          </a:p>
        </p:txBody>
      </p:sp>
      <p:sp>
        <p:nvSpPr>
          <p:cNvPr id="4" name="Callout: Bent Line with Accent Bar 3">
            <a:extLst>
              <a:ext uri="{FF2B5EF4-FFF2-40B4-BE49-F238E27FC236}">
                <a16:creationId xmlns:a16="http://schemas.microsoft.com/office/drawing/2014/main" id="{6CE59204-4549-F852-D339-24CDA5AA6E35}"/>
              </a:ext>
            </a:extLst>
          </p:cNvPr>
          <p:cNvSpPr/>
          <p:nvPr/>
        </p:nvSpPr>
        <p:spPr>
          <a:xfrm>
            <a:off x="7577412" y="3427457"/>
            <a:ext cx="3479799" cy="155661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31184"/>
              <a:gd name="adj6" fmla="val -7403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Memoria dinámica</a:t>
            </a:r>
          </a:p>
          <a:p>
            <a:pPr algn="ctr"/>
            <a:r>
              <a:rPr lang="es-MX" dirty="0"/>
              <a:t>Variables globales</a:t>
            </a:r>
          </a:p>
          <a:p>
            <a:pPr algn="ctr"/>
            <a:r>
              <a:rPr lang="es-MX" dirty="0"/>
              <a:t>Memoria continua</a:t>
            </a:r>
          </a:p>
          <a:p>
            <a:pPr algn="ctr"/>
            <a:r>
              <a:rPr lang="es-MX" dirty="0" err="1"/>
              <a:t>Fragmentable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187837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AC5907A-E521-EBCE-D439-C1FFC14CCCBC}"/>
              </a:ext>
            </a:extLst>
          </p:cNvPr>
          <p:cNvSpPr/>
          <p:nvPr/>
        </p:nvSpPr>
        <p:spPr>
          <a:xfrm>
            <a:off x="385441" y="4026939"/>
            <a:ext cx="3575591" cy="275469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69F2573-B72E-ED70-0137-BBA4C37442C3}"/>
              </a:ext>
            </a:extLst>
          </p:cNvPr>
          <p:cNvSpPr/>
          <p:nvPr/>
        </p:nvSpPr>
        <p:spPr>
          <a:xfrm>
            <a:off x="385442" y="1280597"/>
            <a:ext cx="3575591" cy="27546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286660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3948714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3B3173C-A531-B205-F383-16E577F3BA48}"/>
              </a:ext>
            </a:extLst>
          </p:cNvPr>
          <p:cNvSpPr txBox="1"/>
          <p:nvPr/>
        </p:nvSpPr>
        <p:spPr>
          <a:xfrm>
            <a:off x="4760622" y="1205625"/>
            <a:ext cx="2152735" cy="1754326"/>
          </a:xfrm>
          <a:custGeom>
            <a:avLst/>
            <a:gdLst>
              <a:gd name="connsiteX0" fmla="*/ 0 w 2152735"/>
              <a:gd name="connsiteY0" fmla="*/ 0 h 1754326"/>
              <a:gd name="connsiteX1" fmla="*/ 538184 w 2152735"/>
              <a:gd name="connsiteY1" fmla="*/ 0 h 1754326"/>
              <a:gd name="connsiteX2" fmla="*/ 1097895 w 2152735"/>
              <a:gd name="connsiteY2" fmla="*/ 0 h 1754326"/>
              <a:gd name="connsiteX3" fmla="*/ 1614551 w 2152735"/>
              <a:gd name="connsiteY3" fmla="*/ 0 h 1754326"/>
              <a:gd name="connsiteX4" fmla="*/ 2152735 w 2152735"/>
              <a:gd name="connsiteY4" fmla="*/ 0 h 1754326"/>
              <a:gd name="connsiteX5" fmla="*/ 2152735 w 2152735"/>
              <a:gd name="connsiteY5" fmla="*/ 549689 h 1754326"/>
              <a:gd name="connsiteX6" fmla="*/ 2152735 w 2152735"/>
              <a:gd name="connsiteY6" fmla="*/ 1169551 h 1754326"/>
              <a:gd name="connsiteX7" fmla="*/ 2152735 w 2152735"/>
              <a:gd name="connsiteY7" fmla="*/ 1754326 h 1754326"/>
              <a:gd name="connsiteX8" fmla="*/ 1636079 w 2152735"/>
              <a:gd name="connsiteY8" fmla="*/ 1754326 h 1754326"/>
              <a:gd name="connsiteX9" fmla="*/ 1054840 w 2152735"/>
              <a:gd name="connsiteY9" fmla="*/ 1754326 h 1754326"/>
              <a:gd name="connsiteX10" fmla="*/ 581238 w 2152735"/>
              <a:gd name="connsiteY10" fmla="*/ 1754326 h 1754326"/>
              <a:gd name="connsiteX11" fmla="*/ 0 w 2152735"/>
              <a:gd name="connsiteY11" fmla="*/ 1754326 h 1754326"/>
              <a:gd name="connsiteX12" fmla="*/ 0 w 2152735"/>
              <a:gd name="connsiteY12" fmla="*/ 1187094 h 1754326"/>
              <a:gd name="connsiteX13" fmla="*/ 0 w 2152735"/>
              <a:gd name="connsiteY13" fmla="*/ 637405 h 1754326"/>
              <a:gd name="connsiteX14" fmla="*/ 0 w 2152735"/>
              <a:gd name="connsiteY14" fmla="*/ 0 h 1754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52735" h="1754326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214269" y="236499"/>
                  <a:pt x="2106452" y="384590"/>
                  <a:pt x="2152735" y="549689"/>
                </a:cubicBezTo>
                <a:cubicBezTo>
                  <a:pt x="2199018" y="714788"/>
                  <a:pt x="2102536" y="973054"/>
                  <a:pt x="2152735" y="1169551"/>
                </a:cubicBezTo>
                <a:cubicBezTo>
                  <a:pt x="2202934" y="1366048"/>
                  <a:pt x="2141741" y="1551009"/>
                  <a:pt x="2152735" y="1754326"/>
                </a:cubicBezTo>
                <a:cubicBezTo>
                  <a:pt x="1989535" y="1790018"/>
                  <a:pt x="1827940" y="1702587"/>
                  <a:pt x="1636079" y="1754326"/>
                </a:cubicBezTo>
                <a:cubicBezTo>
                  <a:pt x="1444218" y="1806065"/>
                  <a:pt x="1339073" y="1712466"/>
                  <a:pt x="1054840" y="1754326"/>
                </a:cubicBezTo>
                <a:cubicBezTo>
                  <a:pt x="770607" y="1796186"/>
                  <a:pt x="817403" y="1747842"/>
                  <a:pt x="581238" y="1754326"/>
                </a:cubicBezTo>
                <a:cubicBezTo>
                  <a:pt x="345073" y="1760810"/>
                  <a:pt x="239831" y="1693565"/>
                  <a:pt x="0" y="1754326"/>
                </a:cubicBezTo>
                <a:cubicBezTo>
                  <a:pt x="-65841" y="1622613"/>
                  <a:pt x="14105" y="1364499"/>
                  <a:pt x="0" y="1187094"/>
                </a:cubicBezTo>
                <a:cubicBezTo>
                  <a:pt x="-14105" y="1009689"/>
                  <a:pt x="55683" y="801288"/>
                  <a:pt x="0" y="637405"/>
                </a:cubicBezTo>
                <a:cubicBezTo>
                  <a:pt x="-55683" y="473522"/>
                  <a:pt x="57387" y="279694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En el contenido de la dirección ‘node’ pon…</a:t>
            </a:r>
          </a:p>
          <a:p>
            <a:endParaRPr lang="es-MX" dirty="0">
              <a:solidFill>
                <a:srgbClr val="0070C0"/>
              </a:solidFill>
            </a:endParaRPr>
          </a:p>
          <a:p>
            <a:r>
              <a:rPr lang="es-MX" dirty="0">
                <a:solidFill>
                  <a:srgbClr val="0070C0"/>
                </a:solidFill>
              </a:rPr>
              <a:t>El contenido de la dirección ‘node’ es…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E783F6-DDBF-6308-22C6-C372FC8405D9}"/>
              </a:ext>
            </a:extLst>
          </p:cNvPr>
          <p:cNvSpPr txBox="1"/>
          <p:nvPr/>
        </p:nvSpPr>
        <p:spPr>
          <a:xfrm>
            <a:off x="8287691" y="3852205"/>
            <a:ext cx="240627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(*0x8FF4)-&gt;</a:t>
            </a:r>
            <a:r>
              <a:rPr lang="es-MX" dirty="0" err="1">
                <a:solidFill>
                  <a:srgbClr val="0070C0"/>
                </a:solidFill>
              </a:rPr>
              <a:t>next</a:t>
            </a:r>
            <a:r>
              <a:rPr lang="es-MX" dirty="0">
                <a:solidFill>
                  <a:srgbClr val="0070C0"/>
                </a:solidFill>
              </a:rPr>
              <a:t> =…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0DF9C85-B9C7-D5AF-7F3D-45A476E6D388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44ABD4-27A2-7C52-7C20-17E8E5711766}"/>
              </a:ext>
            </a:extLst>
          </p:cNvPr>
          <p:cNvSpPr txBox="1"/>
          <p:nvPr/>
        </p:nvSpPr>
        <p:spPr>
          <a:xfrm>
            <a:off x="3034331" y="3981826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AC4EA6-8D8C-3BDD-A544-AE2B5B7FA32E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464568" y="4135715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308BEA-F662-CB06-5FA4-2913839D9849}"/>
              </a:ext>
            </a:extLst>
          </p:cNvPr>
          <p:cNvSpPr txBox="1"/>
          <p:nvPr/>
        </p:nvSpPr>
        <p:spPr>
          <a:xfrm>
            <a:off x="3034331" y="3721564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DB85C1-7E40-2536-26D1-643773203909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2464568" y="3875453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D65957E-2FB7-F307-98AE-E3CED92F8F6B}"/>
              </a:ext>
            </a:extLst>
          </p:cNvPr>
          <p:cNvSpPr txBox="1"/>
          <p:nvPr/>
        </p:nvSpPr>
        <p:spPr>
          <a:xfrm>
            <a:off x="3034331" y="343804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7BD9815-9170-6058-85C9-7DC9A09CCCC0}"/>
              </a:ext>
            </a:extLst>
          </p:cNvPr>
          <p:cNvCxnSpPr>
            <a:cxnSpLocks/>
            <a:stCxn id="37" idx="1"/>
          </p:cNvCxnSpPr>
          <p:nvPr/>
        </p:nvCxnSpPr>
        <p:spPr>
          <a:xfrm flipH="1">
            <a:off x="2464568" y="359193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277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7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9" grpId="1" animBg="1"/>
      <p:bldP spid="25" grpId="0" animBg="1"/>
      <p:bldP spid="25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AC5907A-E521-EBCE-D439-C1FFC14CCCBC}"/>
              </a:ext>
            </a:extLst>
          </p:cNvPr>
          <p:cNvSpPr/>
          <p:nvPr/>
        </p:nvSpPr>
        <p:spPr>
          <a:xfrm>
            <a:off x="385441" y="3477486"/>
            <a:ext cx="3575591" cy="275469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69F2573-B72E-ED70-0137-BBA4C37442C3}"/>
              </a:ext>
            </a:extLst>
          </p:cNvPr>
          <p:cNvSpPr/>
          <p:nvPr/>
        </p:nvSpPr>
        <p:spPr>
          <a:xfrm>
            <a:off x="385442" y="1280597"/>
            <a:ext cx="3575591" cy="27546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649164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4116839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3B3173C-A531-B205-F383-16E577F3BA48}"/>
              </a:ext>
            </a:extLst>
          </p:cNvPr>
          <p:cNvSpPr txBox="1"/>
          <p:nvPr/>
        </p:nvSpPr>
        <p:spPr>
          <a:xfrm>
            <a:off x="4760622" y="1205625"/>
            <a:ext cx="2152735" cy="1754326"/>
          </a:xfrm>
          <a:custGeom>
            <a:avLst/>
            <a:gdLst>
              <a:gd name="connsiteX0" fmla="*/ 0 w 2152735"/>
              <a:gd name="connsiteY0" fmla="*/ 0 h 1754326"/>
              <a:gd name="connsiteX1" fmla="*/ 538184 w 2152735"/>
              <a:gd name="connsiteY1" fmla="*/ 0 h 1754326"/>
              <a:gd name="connsiteX2" fmla="*/ 1097895 w 2152735"/>
              <a:gd name="connsiteY2" fmla="*/ 0 h 1754326"/>
              <a:gd name="connsiteX3" fmla="*/ 1614551 w 2152735"/>
              <a:gd name="connsiteY3" fmla="*/ 0 h 1754326"/>
              <a:gd name="connsiteX4" fmla="*/ 2152735 w 2152735"/>
              <a:gd name="connsiteY4" fmla="*/ 0 h 1754326"/>
              <a:gd name="connsiteX5" fmla="*/ 2152735 w 2152735"/>
              <a:gd name="connsiteY5" fmla="*/ 549689 h 1754326"/>
              <a:gd name="connsiteX6" fmla="*/ 2152735 w 2152735"/>
              <a:gd name="connsiteY6" fmla="*/ 1169551 h 1754326"/>
              <a:gd name="connsiteX7" fmla="*/ 2152735 w 2152735"/>
              <a:gd name="connsiteY7" fmla="*/ 1754326 h 1754326"/>
              <a:gd name="connsiteX8" fmla="*/ 1636079 w 2152735"/>
              <a:gd name="connsiteY8" fmla="*/ 1754326 h 1754326"/>
              <a:gd name="connsiteX9" fmla="*/ 1054840 w 2152735"/>
              <a:gd name="connsiteY9" fmla="*/ 1754326 h 1754326"/>
              <a:gd name="connsiteX10" fmla="*/ 581238 w 2152735"/>
              <a:gd name="connsiteY10" fmla="*/ 1754326 h 1754326"/>
              <a:gd name="connsiteX11" fmla="*/ 0 w 2152735"/>
              <a:gd name="connsiteY11" fmla="*/ 1754326 h 1754326"/>
              <a:gd name="connsiteX12" fmla="*/ 0 w 2152735"/>
              <a:gd name="connsiteY12" fmla="*/ 1187094 h 1754326"/>
              <a:gd name="connsiteX13" fmla="*/ 0 w 2152735"/>
              <a:gd name="connsiteY13" fmla="*/ 637405 h 1754326"/>
              <a:gd name="connsiteX14" fmla="*/ 0 w 2152735"/>
              <a:gd name="connsiteY14" fmla="*/ 0 h 1754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52735" h="1754326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214269" y="236499"/>
                  <a:pt x="2106452" y="384590"/>
                  <a:pt x="2152735" y="549689"/>
                </a:cubicBezTo>
                <a:cubicBezTo>
                  <a:pt x="2199018" y="714788"/>
                  <a:pt x="2102536" y="973054"/>
                  <a:pt x="2152735" y="1169551"/>
                </a:cubicBezTo>
                <a:cubicBezTo>
                  <a:pt x="2202934" y="1366048"/>
                  <a:pt x="2141741" y="1551009"/>
                  <a:pt x="2152735" y="1754326"/>
                </a:cubicBezTo>
                <a:cubicBezTo>
                  <a:pt x="1989535" y="1790018"/>
                  <a:pt x="1827940" y="1702587"/>
                  <a:pt x="1636079" y="1754326"/>
                </a:cubicBezTo>
                <a:cubicBezTo>
                  <a:pt x="1444218" y="1806065"/>
                  <a:pt x="1339073" y="1712466"/>
                  <a:pt x="1054840" y="1754326"/>
                </a:cubicBezTo>
                <a:cubicBezTo>
                  <a:pt x="770607" y="1796186"/>
                  <a:pt x="817403" y="1747842"/>
                  <a:pt x="581238" y="1754326"/>
                </a:cubicBezTo>
                <a:cubicBezTo>
                  <a:pt x="345073" y="1760810"/>
                  <a:pt x="239831" y="1693565"/>
                  <a:pt x="0" y="1754326"/>
                </a:cubicBezTo>
                <a:cubicBezTo>
                  <a:pt x="-65841" y="1622613"/>
                  <a:pt x="14105" y="1364499"/>
                  <a:pt x="0" y="1187094"/>
                </a:cubicBezTo>
                <a:cubicBezTo>
                  <a:pt x="-14105" y="1009689"/>
                  <a:pt x="55683" y="801288"/>
                  <a:pt x="0" y="637405"/>
                </a:cubicBezTo>
                <a:cubicBezTo>
                  <a:pt x="-55683" y="473522"/>
                  <a:pt x="57387" y="279694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En el contenido de la dirección ‘node’ pon…</a:t>
            </a:r>
          </a:p>
          <a:p>
            <a:endParaRPr lang="es-MX" dirty="0">
              <a:solidFill>
                <a:srgbClr val="0070C0"/>
              </a:solidFill>
            </a:endParaRPr>
          </a:p>
          <a:p>
            <a:r>
              <a:rPr lang="es-MX" dirty="0">
                <a:solidFill>
                  <a:srgbClr val="0070C0"/>
                </a:solidFill>
              </a:rPr>
              <a:t>El contenido de la dirección ‘node’ es…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E783F6-DDBF-6308-22C6-C372FC8405D9}"/>
              </a:ext>
            </a:extLst>
          </p:cNvPr>
          <p:cNvSpPr txBox="1"/>
          <p:nvPr/>
        </p:nvSpPr>
        <p:spPr>
          <a:xfrm>
            <a:off x="8287691" y="4020330"/>
            <a:ext cx="240627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(*0x8FF4)-&gt;m =…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0DF9C85-B9C7-D5AF-7F3D-45A476E6D388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44ABD4-27A2-7C52-7C20-17E8E5711766}"/>
              </a:ext>
            </a:extLst>
          </p:cNvPr>
          <p:cNvSpPr txBox="1"/>
          <p:nvPr/>
        </p:nvSpPr>
        <p:spPr>
          <a:xfrm>
            <a:off x="3034331" y="3981826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AC4EA6-8D8C-3BDD-A544-AE2B5B7FA32E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464568" y="4135715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308BEA-F662-CB06-5FA4-2913839D9849}"/>
              </a:ext>
            </a:extLst>
          </p:cNvPr>
          <p:cNvSpPr txBox="1"/>
          <p:nvPr/>
        </p:nvSpPr>
        <p:spPr>
          <a:xfrm>
            <a:off x="3034331" y="3721564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DB85C1-7E40-2536-26D1-643773203909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2464568" y="3875453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D65957E-2FB7-F307-98AE-E3CED92F8F6B}"/>
              </a:ext>
            </a:extLst>
          </p:cNvPr>
          <p:cNvSpPr txBox="1"/>
          <p:nvPr/>
        </p:nvSpPr>
        <p:spPr>
          <a:xfrm>
            <a:off x="3034331" y="343804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7BD9815-9170-6058-85C9-7DC9A09CCCC0}"/>
              </a:ext>
            </a:extLst>
          </p:cNvPr>
          <p:cNvCxnSpPr>
            <a:cxnSpLocks/>
            <a:stCxn id="37" idx="1"/>
          </p:cNvCxnSpPr>
          <p:nvPr/>
        </p:nvCxnSpPr>
        <p:spPr>
          <a:xfrm flipH="1">
            <a:off x="2464568" y="359193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3559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7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9" grpId="1" animBg="1"/>
      <p:bldP spid="25" grpId="0" animBg="1"/>
      <p:bldP spid="25" grpId="1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AC5907A-E521-EBCE-D439-C1FFC14CCCBC}"/>
              </a:ext>
            </a:extLst>
          </p:cNvPr>
          <p:cNvSpPr/>
          <p:nvPr/>
        </p:nvSpPr>
        <p:spPr>
          <a:xfrm>
            <a:off x="385441" y="3756316"/>
            <a:ext cx="3575591" cy="275469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69F2573-B72E-ED70-0137-BBA4C37442C3}"/>
              </a:ext>
            </a:extLst>
          </p:cNvPr>
          <p:cNvSpPr/>
          <p:nvPr/>
        </p:nvSpPr>
        <p:spPr>
          <a:xfrm>
            <a:off x="385442" y="1280597"/>
            <a:ext cx="3575591" cy="27546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143533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4276749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3B3173C-A531-B205-F383-16E577F3BA48}"/>
              </a:ext>
            </a:extLst>
          </p:cNvPr>
          <p:cNvSpPr txBox="1"/>
          <p:nvPr/>
        </p:nvSpPr>
        <p:spPr>
          <a:xfrm>
            <a:off x="4760622" y="1205625"/>
            <a:ext cx="2152735" cy="1754326"/>
          </a:xfrm>
          <a:custGeom>
            <a:avLst/>
            <a:gdLst>
              <a:gd name="connsiteX0" fmla="*/ 0 w 2152735"/>
              <a:gd name="connsiteY0" fmla="*/ 0 h 1754326"/>
              <a:gd name="connsiteX1" fmla="*/ 538184 w 2152735"/>
              <a:gd name="connsiteY1" fmla="*/ 0 h 1754326"/>
              <a:gd name="connsiteX2" fmla="*/ 1097895 w 2152735"/>
              <a:gd name="connsiteY2" fmla="*/ 0 h 1754326"/>
              <a:gd name="connsiteX3" fmla="*/ 1614551 w 2152735"/>
              <a:gd name="connsiteY3" fmla="*/ 0 h 1754326"/>
              <a:gd name="connsiteX4" fmla="*/ 2152735 w 2152735"/>
              <a:gd name="connsiteY4" fmla="*/ 0 h 1754326"/>
              <a:gd name="connsiteX5" fmla="*/ 2152735 w 2152735"/>
              <a:gd name="connsiteY5" fmla="*/ 549689 h 1754326"/>
              <a:gd name="connsiteX6" fmla="*/ 2152735 w 2152735"/>
              <a:gd name="connsiteY6" fmla="*/ 1169551 h 1754326"/>
              <a:gd name="connsiteX7" fmla="*/ 2152735 w 2152735"/>
              <a:gd name="connsiteY7" fmla="*/ 1754326 h 1754326"/>
              <a:gd name="connsiteX8" fmla="*/ 1636079 w 2152735"/>
              <a:gd name="connsiteY8" fmla="*/ 1754326 h 1754326"/>
              <a:gd name="connsiteX9" fmla="*/ 1054840 w 2152735"/>
              <a:gd name="connsiteY9" fmla="*/ 1754326 h 1754326"/>
              <a:gd name="connsiteX10" fmla="*/ 581238 w 2152735"/>
              <a:gd name="connsiteY10" fmla="*/ 1754326 h 1754326"/>
              <a:gd name="connsiteX11" fmla="*/ 0 w 2152735"/>
              <a:gd name="connsiteY11" fmla="*/ 1754326 h 1754326"/>
              <a:gd name="connsiteX12" fmla="*/ 0 w 2152735"/>
              <a:gd name="connsiteY12" fmla="*/ 1187094 h 1754326"/>
              <a:gd name="connsiteX13" fmla="*/ 0 w 2152735"/>
              <a:gd name="connsiteY13" fmla="*/ 637405 h 1754326"/>
              <a:gd name="connsiteX14" fmla="*/ 0 w 2152735"/>
              <a:gd name="connsiteY14" fmla="*/ 0 h 1754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52735" h="1754326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214269" y="236499"/>
                  <a:pt x="2106452" y="384590"/>
                  <a:pt x="2152735" y="549689"/>
                </a:cubicBezTo>
                <a:cubicBezTo>
                  <a:pt x="2199018" y="714788"/>
                  <a:pt x="2102536" y="973054"/>
                  <a:pt x="2152735" y="1169551"/>
                </a:cubicBezTo>
                <a:cubicBezTo>
                  <a:pt x="2202934" y="1366048"/>
                  <a:pt x="2141741" y="1551009"/>
                  <a:pt x="2152735" y="1754326"/>
                </a:cubicBezTo>
                <a:cubicBezTo>
                  <a:pt x="1989535" y="1790018"/>
                  <a:pt x="1827940" y="1702587"/>
                  <a:pt x="1636079" y="1754326"/>
                </a:cubicBezTo>
                <a:cubicBezTo>
                  <a:pt x="1444218" y="1806065"/>
                  <a:pt x="1339073" y="1712466"/>
                  <a:pt x="1054840" y="1754326"/>
                </a:cubicBezTo>
                <a:cubicBezTo>
                  <a:pt x="770607" y="1796186"/>
                  <a:pt x="817403" y="1747842"/>
                  <a:pt x="581238" y="1754326"/>
                </a:cubicBezTo>
                <a:cubicBezTo>
                  <a:pt x="345073" y="1760810"/>
                  <a:pt x="239831" y="1693565"/>
                  <a:pt x="0" y="1754326"/>
                </a:cubicBezTo>
                <a:cubicBezTo>
                  <a:pt x="-65841" y="1622613"/>
                  <a:pt x="14105" y="1364499"/>
                  <a:pt x="0" y="1187094"/>
                </a:cubicBezTo>
                <a:cubicBezTo>
                  <a:pt x="-14105" y="1009689"/>
                  <a:pt x="55683" y="801288"/>
                  <a:pt x="0" y="637405"/>
                </a:cubicBezTo>
                <a:cubicBezTo>
                  <a:pt x="-55683" y="473522"/>
                  <a:pt x="57387" y="279694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En el contenido de la dirección ‘node’ pon…</a:t>
            </a:r>
          </a:p>
          <a:p>
            <a:endParaRPr lang="es-MX" dirty="0">
              <a:solidFill>
                <a:srgbClr val="0070C0"/>
              </a:solidFill>
            </a:endParaRPr>
          </a:p>
          <a:p>
            <a:r>
              <a:rPr lang="es-MX" dirty="0">
                <a:solidFill>
                  <a:srgbClr val="0070C0"/>
                </a:solidFill>
              </a:rPr>
              <a:t>El contenido de la dirección ‘node’ es…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E783F6-DDBF-6308-22C6-C372FC8405D9}"/>
              </a:ext>
            </a:extLst>
          </p:cNvPr>
          <p:cNvSpPr txBox="1"/>
          <p:nvPr/>
        </p:nvSpPr>
        <p:spPr>
          <a:xfrm>
            <a:off x="8287691" y="4180240"/>
            <a:ext cx="240627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(*0x8FF4)-&gt;n =…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0DF9C85-B9C7-D5AF-7F3D-45A476E6D388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44ABD4-27A2-7C52-7C20-17E8E5711766}"/>
              </a:ext>
            </a:extLst>
          </p:cNvPr>
          <p:cNvSpPr txBox="1"/>
          <p:nvPr/>
        </p:nvSpPr>
        <p:spPr>
          <a:xfrm>
            <a:off x="3034331" y="3981826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AC4EA6-8D8C-3BDD-A544-AE2B5B7FA32E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464568" y="4135715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308BEA-F662-CB06-5FA4-2913839D9849}"/>
              </a:ext>
            </a:extLst>
          </p:cNvPr>
          <p:cNvSpPr txBox="1"/>
          <p:nvPr/>
        </p:nvSpPr>
        <p:spPr>
          <a:xfrm>
            <a:off x="3034331" y="3721564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DB85C1-7E40-2536-26D1-643773203909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2464568" y="3875453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D65957E-2FB7-F307-98AE-E3CED92F8F6B}"/>
              </a:ext>
            </a:extLst>
          </p:cNvPr>
          <p:cNvSpPr txBox="1"/>
          <p:nvPr/>
        </p:nvSpPr>
        <p:spPr>
          <a:xfrm>
            <a:off x="3034331" y="343804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7BD9815-9170-6058-85C9-7DC9A09CCCC0}"/>
              </a:ext>
            </a:extLst>
          </p:cNvPr>
          <p:cNvCxnSpPr>
            <a:cxnSpLocks/>
            <a:stCxn id="37" idx="1"/>
          </p:cNvCxnSpPr>
          <p:nvPr/>
        </p:nvCxnSpPr>
        <p:spPr>
          <a:xfrm flipH="1">
            <a:off x="2464568" y="359193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174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7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10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9" grpId="1" animBg="1"/>
      <p:bldP spid="25" grpId="0" animBg="1"/>
      <p:bldP spid="25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/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5592971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0DF9C85-B9C7-D5AF-7F3D-45A476E6D388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44ABD4-27A2-7C52-7C20-17E8E5711766}"/>
              </a:ext>
            </a:extLst>
          </p:cNvPr>
          <p:cNvSpPr txBox="1"/>
          <p:nvPr/>
        </p:nvSpPr>
        <p:spPr>
          <a:xfrm>
            <a:off x="3034331" y="3981826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AC4EA6-8D8C-3BDD-A544-AE2B5B7FA32E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464568" y="4135715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308BEA-F662-CB06-5FA4-2913839D9849}"/>
              </a:ext>
            </a:extLst>
          </p:cNvPr>
          <p:cNvSpPr txBox="1"/>
          <p:nvPr/>
        </p:nvSpPr>
        <p:spPr>
          <a:xfrm>
            <a:off x="3034331" y="3721564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DB85C1-7E40-2536-26D1-643773203909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2464568" y="3875453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D65957E-2FB7-F307-98AE-E3CED92F8F6B}"/>
              </a:ext>
            </a:extLst>
          </p:cNvPr>
          <p:cNvSpPr txBox="1"/>
          <p:nvPr/>
        </p:nvSpPr>
        <p:spPr>
          <a:xfrm>
            <a:off x="3034331" y="343804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7BD9815-9170-6058-85C9-7DC9A09CCCC0}"/>
              </a:ext>
            </a:extLst>
          </p:cNvPr>
          <p:cNvCxnSpPr>
            <a:cxnSpLocks/>
            <a:stCxn id="37" idx="1"/>
          </p:cNvCxnSpPr>
          <p:nvPr/>
        </p:nvCxnSpPr>
        <p:spPr>
          <a:xfrm flipH="1">
            <a:off x="2464568" y="359193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3794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9F4F5C-3F60-796E-CAC6-A442463E7E47}"/>
              </a:ext>
            </a:extLst>
          </p:cNvPr>
          <p:cNvSpPr/>
          <p:nvPr/>
        </p:nvSpPr>
        <p:spPr>
          <a:xfrm>
            <a:off x="385442" y="1556065"/>
            <a:ext cx="3575591" cy="549251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/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D1C0CA-E04B-4273-8BCD-FBDE4ACC0EF7}"/>
              </a:ext>
            </a:extLst>
          </p:cNvPr>
          <p:cNvSpPr/>
          <p:nvPr/>
        </p:nvSpPr>
        <p:spPr>
          <a:xfrm>
            <a:off x="4173856" y="5592971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0DF9C85-B9C7-D5AF-7F3D-45A476E6D388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44ABD4-27A2-7C52-7C20-17E8E5711766}"/>
              </a:ext>
            </a:extLst>
          </p:cNvPr>
          <p:cNvSpPr txBox="1"/>
          <p:nvPr/>
        </p:nvSpPr>
        <p:spPr>
          <a:xfrm>
            <a:off x="3034331" y="3981826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AC4EA6-8D8C-3BDD-A544-AE2B5B7FA32E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464568" y="4135715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308BEA-F662-CB06-5FA4-2913839D9849}"/>
              </a:ext>
            </a:extLst>
          </p:cNvPr>
          <p:cNvSpPr txBox="1"/>
          <p:nvPr/>
        </p:nvSpPr>
        <p:spPr>
          <a:xfrm>
            <a:off x="3034331" y="3721564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DB85C1-7E40-2536-26D1-643773203909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2464568" y="3875453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D65957E-2FB7-F307-98AE-E3CED92F8F6B}"/>
              </a:ext>
            </a:extLst>
          </p:cNvPr>
          <p:cNvSpPr txBox="1"/>
          <p:nvPr/>
        </p:nvSpPr>
        <p:spPr>
          <a:xfrm>
            <a:off x="3034331" y="343804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7BD9815-9170-6058-85C9-7DC9A09CCCC0}"/>
              </a:ext>
            </a:extLst>
          </p:cNvPr>
          <p:cNvCxnSpPr>
            <a:cxnSpLocks/>
            <a:stCxn id="37" idx="1"/>
          </p:cNvCxnSpPr>
          <p:nvPr/>
        </p:nvCxnSpPr>
        <p:spPr>
          <a:xfrm flipH="1">
            <a:off x="2464568" y="359193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AC350BB1-6672-F925-EB00-AD56555BA5EE}"/>
              </a:ext>
            </a:extLst>
          </p:cNvPr>
          <p:cNvSpPr txBox="1">
            <a:spLocks/>
          </p:cNvSpPr>
          <p:nvPr/>
        </p:nvSpPr>
        <p:spPr>
          <a:xfrm>
            <a:off x="8184495" y="902099"/>
            <a:ext cx="3674002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add(new, a);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add2(&amp;new, b);</a:t>
            </a:r>
          </a:p>
        </p:txBody>
      </p:sp>
    </p:spTree>
    <p:extLst>
      <p:ext uri="{BB962C8B-B14F-4D97-AF65-F5344CB8AC3E}">
        <p14:creationId xmlns:p14="http://schemas.microsoft.com/office/powerpoint/2010/main" val="2166926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1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9" grpId="0" animBg="1"/>
      <p:bldP spid="20" grpId="0"/>
      <p:bldP spid="22" grpId="0"/>
      <p:bldP spid="2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9F4F5C-3F60-796E-CAC6-A442463E7E47}"/>
              </a:ext>
            </a:extLst>
          </p:cNvPr>
          <p:cNvSpPr/>
          <p:nvPr/>
        </p:nvSpPr>
        <p:spPr>
          <a:xfrm>
            <a:off x="385442" y="1284177"/>
            <a:ext cx="3575591" cy="278690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/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0DF9C85-B9C7-D5AF-7F3D-45A476E6D388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44ABD4-27A2-7C52-7C20-17E8E5711766}"/>
              </a:ext>
            </a:extLst>
          </p:cNvPr>
          <p:cNvSpPr txBox="1"/>
          <p:nvPr/>
        </p:nvSpPr>
        <p:spPr>
          <a:xfrm>
            <a:off x="3034331" y="3981826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AC4EA6-8D8C-3BDD-A544-AE2B5B7FA32E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464568" y="4135715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308BEA-F662-CB06-5FA4-2913839D9849}"/>
              </a:ext>
            </a:extLst>
          </p:cNvPr>
          <p:cNvSpPr txBox="1"/>
          <p:nvPr/>
        </p:nvSpPr>
        <p:spPr>
          <a:xfrm>
            <a:off x="3034331" y="3721564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DB85C1-7E40-2536-26D1-643773203909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2464568" y="3875453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D65957E-2FB7-F307-98AE-E3CED92F8F6B}"/>
              </a:ext>
            </a:extLst>
          </p:cNvPr>
          <p:cNvSpPr txBox="1"/>
          <p:nvPr/>
        </p:nvSpPr>
        <p:spPr>
          <a:xfrm>
            <a:off x="3034331" y="343804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7BD9815-9170-6058-85C9-7DC9A09CCCC0}"/>
              </a:ext>
            </a:extLst>
          </p:cNvPr>
          <p:cNvCxnSpPr>
            <a:cxnSpLocks/>
            <a:stCxn id="37" idx="1"/>
          </p:cNvCxnSpPr>
          <p:nvPr/>
        </p:nvCxnSpPr>
        <p:spPr>
          <a:xfrm flipH="1">
            <a:off x="2464568" y="359193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AC350BB1-6672-F925-EB00-AD56555BA5EE}"/>
              </a:ext>
            </a:extLst>
          </p:cNvPr>
          <p:cNvSpPr txBox="1">
            <a:spLocks/>
          </p:cNvSpPr>
          <p:nvPr/>
        </p:nvSpPr>
        <p:spPr>
          <a:xfrm>
            <a:off x="8184495" y="902099"/>
            <a:ext cx="3674002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int m,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struct data* next;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head;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struct data*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(struct data*)calloc(1, 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head = new;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new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add(new, a);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add2(&amp;new, b);</a:t>
            </a:r>
          </a:p>
        </p:txBody>
      </p:sp>
    </p:spTree>
    <p:extLst>
      <p:ext uri="{BB962C8B-B14F-4D97-AF65-F5344CB8AC3E}">
        <p14:creationId xmlns:p14="http://schemas.microsoft.com/office/powerpoint/2010/main" val="3277566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/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0DF9C85-B9C7-D5AF-7F3D-45A476E6D388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44ABD4-27A2-7C52-7C20-17E8E5711766}"/>
              </a:ext>
            </a:extLst>
          </p:cNvPr>
          <p:cNvSpPr txBox="1"/>
          <p:nvPr/>
        </p:nvSpPr>
        <p:spPr>
          <a:xfrm>
            <a:off x="3034331" y="3981826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AC4EA6-8D8C-3BDD-A544-AE2B5B7FA32E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464568" y="4135715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308BEA-F662-CB06-5FA4-2913839D9849}"/>
              </a:ext>
            </a:extLst>
          </p:cNvPr>
          <p:cNvSpPr txBox="1"/>
          <p:nvPr/>
        </p:nvSpPr>
        <p:spPr>
          <a:xfrm>
            <a:off x="3034331" y="3721564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DB85C1-7E40-2536-26D1-643773203909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2464568" y="3875453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D65957E-2FB7-F307-98AE-E3CED92F8F6B}"/>
              </a:ext>
            </a:extLst>
          </p:cNvPr>
          <p:cNvSpPr txBox="1"/>
          <p:nvPr/>
        </p:nvSpPr>
        <p:spPr>
          <a:xfrm>
            <a:off x="3034331" y="343804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7BD9815-9170-6058-85C9-7DC9A09CCCC0}"/>
              </a:ext>
            </a:extLst>
          </p:cNvPr>
          <p:cNvCxnSpPr>
            <a:cxnSpLocks/>
            <a:stCxn id="37" idx="1"/>
          </p:cNvCxnSpPr>
          <p:nvPr/>
        </p:nvCxnSpPr>
        <p:spPr>
          <a:xfrm flipH="1">
            <a:off x="2464568" y="359193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DF81378D-6159-5015-D907-846537D4168C}"/>
              </a:ext>
            </a:extLst>
          </p:cNvPr>
          <p:cNvSpPr txBox="1">
            <a:spLocks/>
          </p:cNvSpPr>
          <p:nvPr/>
        </p:nvSpPr>
        <p:spPr>
          <a:xfrm>
            <a:off x="4173857" y="902099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8E213C3-08F2-3E42-06BC-F8E667879812}"/>
              </a:ext>
            </a:extLst>
          </p:cNvPr>
          <p:cNvSpPr/>
          <p:nvPr/>
        </p:nvSpPr>
        <p:spPr>
          <a:xfrm>
            <a:off x="4173856" y="4276747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0EC9AE2-9A7A-B483-CB54-3EB602315FBB}"/>
              </a:ext>
            </a:extLst>
          </p:cNvPr>
          <p:cNvSpPr/>
          <p:nvPr/>
        </p:nvSpPr>
        <p:spPr>
          <a:xfrm>
            <a:off x="4173855" y="1776876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41" name="Picture 40" descr="Question Cat">
            <a:extLst>
              <a:ext uri="{FF2B5EF4-FFF2-40B4-BE49-F238E27FC236}">
                <a16:creationId xmlns:a16="http://schemas.microsoft.com/office/drawing/2014/main" id="{7C305632-AF3A-4962-8353-166598E167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921" y="1825490"/>
            <a:ext cx="26193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801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/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7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14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0x0000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FA5AA1-537B-7B4F-C953-51208383CBA3}"/>
              </a:ext>
            </a:extLst>
          </p:cNvPr>
          <p:cNvSpPr txBox="1"/>
          <p:nvPr/>
        </p:nvSpPr>
        <p:spPr>
          <a:xfrm>
            <a:off x="3034331" y="1012286"/>
            <a:ext cx="1000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head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180F57-3ECE-A79C-349C-425414C5EC0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464569" y="1166175"/>
            <a:ext cx="56976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9E2B2-AD18-0D06-E8DE-C00A5EC346B7}"/>
              </a:ext>
            </a:extLst>
          </p:cNvPr>
          <p:cNvSpPr txBox="1"/>
          <p:nvPr/>
        </p:nvSpPr>
        <p:spPr>
          <a:xfrm>
            <a:off x="3034332" y="1276360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8C559-DC9B-93C9-196A-ECA7F6707F02}"/>
              </a:ext>
            </a:extLst>
          </p:cNvPr>
          <p:cNvSpPr txBox="1"/>
          <p:nvPr/>
        </p:nvSpPr>
        <p:spPr>
          <a:xfrm>
            <a:off x="3034331" y="5646651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D78B64-5B42-ABC7-5310-3E500188BF5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464568" y="5800540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26C29-DF76-241E-2E64-5046FF163994}"/>
              </a:ext>
            </a:extLst>
          </p:cNvPr>
          <p:cNvSpPr txBox="1"/>
          <p:nvPr/>
        </p:nvSpPr>
        <p:spPr>
          <a:xfrm>
            <a:off x="3034331" y="53863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959C4B-1C41-7923-FE1B-B74D9F31438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464568" y="55402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18C37E2-C249-36F0-AD44-382E758D9176}"/>
              </a:ext>
            </a:extLst>
          </p:cNvPr>
          <p:cNvSpPr txBox="1"/>
          <p:nvPr/>
        </p:nvSpPr>
        <p:spPr>
          <a:xfrm>
            <a:off x="3034331" y="5102872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CFF57EB-BA1F-B56A-67F8-8FD75609EEA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2464568" y="5256761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70480C-5A5C-3797-DE68-E3B9495DC1F9}"/>
              </a:ext>
            </a:extLst>
          </p:cNvPr>
          <p:cNvSpPr txBox="1"/>
          <p:nvPr/>
        </p:nvSpPr>
        <p:spPr>
          <a:xfrm>
            <a:off x="3034331" y="4846189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62E1C-EC35-3FDF-A5FF-85996D7FDCF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464568" y="5000078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97AF54-F12F-764E-FEA0-0108F2B9B47A}"/>
              </a:ext>
            </a:extLst>
          </p:cNvPr>
          <p:cNvSpPr txBox="1"/>
          <p:nvPr/>
        </p:nvSpPr>
        <p:spPr>
          <a:xfrm>
            <a:off x="3034331" y="458592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23CCF5-B86B-5987-6328-111947417F73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64568" y="473981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A53D6A1-13E7-52D2-3CB2-65EAC41FDF22}"/>
              </a:ext>
            </a:extLst>
          </p:cNvPr>
          <p:cNvSpPr txBox="1"/>
          <p:nvPr/>
        </p:nvSpPr>
        <p:spPr>
          <a:xfrm>
            <a:off x="3034331" y="4302410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AA9D1E-2B02-B9FE-C263-A5B9410EF43C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2464568" y="44562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36CEE49C-B134-755E-7B87-C46BE0B905F9}"/>
              </a:ext>
            </a:extLst>
          </p:cNvPr>
          <p:cNvSpPr txBox="1">
            <a:spLocks/>
          </p:cNvSpPr>
          <p:nvPr/>
        </p:nvSpPr>
        <p:spPr>
          <a:xfrm>
            <a:off x="4173856" y="3403373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add2(struct data**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((*node)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 = (*node)-&gt;m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(*node)-&gt;next.n = (*node)&gt;next-&gt;m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B75D-D39D-BC2C-2DF4-105787871962}"/>
              </a:ext>
            </a:extLst>
          </p:cNvPr>
          <p:cNvSpPr txBox="1"/>
          <p:nvPr/>
        </p:nvSpPr>
        <p:spPr>
          <a:xfrm>
            <a:off x="3034332" y="154085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DBFC9C-7A95-2F75-82E8-06E00CBC37C6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464569" y="169474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85C393-6CE0-84B0-81CB-45A8C7D83850}"/>
              </a:ext>
            </a:extLst>
          </p:cNvPr>
          <p:cNvSpPr txBox="1"/>
          <p:nvPr/>
        </p:nvSpPr>
        <p:spPr>
          <a:xfrm>
            <a:off x="3034331" y="1812748"/>
            <a:ext cx="569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val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27A061-A64B-8507-3553-B274D61A71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4568" y="1966637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0DF9C85-B9C7-D5AF-7F3D-45A476E6D388}"/>
              </a:ext>
            </a:extLst>
          </p:cNvPr>
          <p:cNvCxnSpPr>
            <a:cxnSpLocks/>
          </p:cNvCxnSpPr>
          <p:nvPr/>
        </p:nvCxnSpPr>
        <p:spPr>
          <a:xfrm flipH="1">
            <a:off x="2464569" y="143024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44ABD4-27A2-7C52-7C20-17E8E5711766}"/>
              </a:ext>
            </a:extLst>
          </p:cNvPr>
          <p:cNvSpPr txBox="1"/>
          <p:nvPr/>
        </p:nvSpPr>
        <p:spPr>
          <a:xfrm>
            <a:off x="3034331" y="3981826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/>
              <a:t>next</a:t>
            </a:r>
            <a:endParaRPr lang="es-MX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AC4EA6-8D8C-3BDD-A544-AE2B5B7FA32E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464568" y="4135715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308BEA-F662-CB06-5FA4-2913839D9849}"/>
              </a:ext>
            </a:extLst>
          </p:cNvPr>
          <p:cNvSpPr txBox="1"/>
          <p:nvPr/>
        </p:nvSpPr>
        <p:spPr>
          <a:xfrm>
            <a:off x="3034331" y="3721564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DB85C1-7E40-2536-26D1-643773203909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2464568" y="3875453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D65957E-2FB7-F307-98AE-E3CED92F8F6B}"/>
              </a:ext>
            </a:extLst>
          </p:cNvPr>
          <p:cNvSpPr txBox="1"/>
          <p:nvPr/>
        </p:nvSpPr>
        <p:spPr>
          <a:xfrm>
            <a:off x="3034331" y="3438047"/>
            <a:ext cx="1217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m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7BD9815-9170-6058-85C9-7DC9A09CCCC0}"/>
              </a:ext>
            </a:extLst>
          </p:cNvPr>
          <p:cNvCxnSpPr>
            <a:cxnSpLocks/>
            <a:stCxn id="37" idx="1"/>
          </p:cNvCxnSpPr>
          <p:nvPr/>
        </p:nvCxnSpPr>
        <p:spPr>
          <a:xfrm flipH="1">
            <a:off x="2464568" y="3591936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DF81378D-6159-5015-D907-846537D4168C}"/>
              </a:ext>
            </a:extLst>
          </p:cNvPr>
          <p:cNvSpPr txBox="1">
            <a:spLocks/>
          </p:cNvSpPr>
          <p:nvPr/>
        </p:nvSpPr>
        <p:spPr>
          <a:xfrm>
            <a:off x="4173857" y="840599"/>
            <a:ext cx="3983305" cy="2497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void add(struct data* node, int val){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if (node == NULL)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 =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 = node-&gt;m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 else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 =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        (struct data*)malloc(sizeof(struct data));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node-&gt;next-&gt;next = null;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node-&gt;next-&gt;m = val;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   (*node).next.n = node-&gt;next-&gt;m * 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9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8E213C3-08F2-3E42-06BC-F8E667879812}"/>
              </a:ext>
            </a:extLst>
          </p:cNvPr>
          <p:cNvSpPr/>
          <p:nvPr/>
        </p:nvSpPr>
        <p:spPr>
          <a:xfrm>
            <a:off x="4173856" y="4276747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0EC9AE2-9A7A-B483-CB54-3EB602315FBB}"/>
              </a:ext>
            </a:extLst>
          </p:cNvPr>
          <p:cNvSpPr/>
          <p:nvPr/>
        </p:nvSpPr>
        <p:spPr>
          <a:xfrm>
            <a:off x="4173855" y="1703070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ED58E0-EF02-1993-018E-D91504E6CFA6}"/>
              </a:ext>
            </a:extLst>
          </p:cNvPr>
          <p:cNvSpPr txBox="1"/>
          <p:nvPr/>
        </p:nvSpPr>
        <p:spPr>
          <a:xfrm>
            <a:off x="8287687" y="4206917"/>
            <a:ext cx="2406279" cy="30777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rgbClr val="0070C0"/>
                </a:solidFill>
              </a:rPr>
              <a:t>(*0x8FF4)-&gt;n =…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DC4C3FF-479A-6197-895F-A3327E48F8CF}"/>
              </a:ext>
            </a:extLst>
          </p:cNvPr>
          <p:cNvSpPr/>
          <p:nvPr/>
        </p:nvSpPr>
        <p:spPr>
          <a:xfrm>
            <a:off x="4173855" y="1384540"/>
            <a:ext cx="3983305" cy="168118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6FA454A-17CE-4216-2A89-9844174E9639}"/>
              </a:ext>
            </a:extLst>
          </p:cNvPr>
          <p:cNvSpPr txBox="1"/>
          <p:nvPr/>
        </p:nvSpPr>
        <p:spPr>
          <a:xfrm>
            <a:off x="8287689" y="1633240"/>
            <a:ext cx="2406279" cy="30777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rgbClr val="0070C0"/>
                </a:solidFill>
              </a:rPr>
              <a:t>(*0x8FF4).n =…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3574D02-87FB-3F6D-4AEE-B08BC2845074}"/>
              </a:ext>
            </a:extLst>
          </p:cNvPr>
          <p:cNvSpPr txBox="1"/>
          <p:nvPr/>
        </p:nvSpPr>
        <p:spPr>
          <a:xfrm>
            <a:off x="8287687" y="1317263"/>
            <a:ext cx="2406279" cy="30777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rgbClr val="0070C0"/>
                </a:solidFill>
              </a:rPr>
              <a:t>(0x8FF4)-&gt;n =…</a:t>
            </a:r>
          </a:p>
        </p:txBody>
      </p:sp>
      <p:sp>
        <p:nvSpPr>
          <p:cNvPr id="43" name="Content Placeholder 3">
            <a:extLst>
              <a:ext uri="{FF2B5EF4-FFF2-40B4-BE49-F238E27FC236}">
                <a16:creationId xmlns:a16="http://schemas.microsoft.com/office/drawing/2014/main" id="{518A596B-892C-0C5C-7308-3CA6BA5BAB44}"/>
              </a:ext>
            </a:extLst>
          </p:cNvPr>
          <p:cNvSpPr txBox="1">
            <a:spLocks/>
          </p:cNvSpPr>
          <p:nvPr/>
        </p:nvSpPr>
        <p:spPr>
          <a:xfrm>
            <a:off x="4173855" y="668997"/>
            <a:ext cx="1360666" cy="307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add(new, a);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000" noProof="1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4" name="Content Placeholder 3">
            <a:extLst>
              <a:ext uri="{FF2B5EF4-FFF2-40B4-BE49-F238E27FC236}">
                <a16:creationId xmlns:a16="http://schemas.microsoft.com/office/drawing/2014/main" id="{707BB40A-9766-484D-AA3D-8E3412BDDF15}"/>
              </a:ext>
            </a:extLst>
          </p:cNvPr>
          <p:cNvSpPr txBox="1">
            <a:spLocks/>
          </p:cNvSpPr>
          <p:nvPr/>
        </p:nvSpPr>
        <p:spPr>
          <a:xfrm>
            <a:off x="4173855" y="3220561"/>
            <a:ext cx="1360666" cy="2775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add2(&amp;new, b);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7AD9252-3BF1-4FFF-1C7E-21C78689492D}"/>
              </a:ext>
            </a:extLst>
          </p:cNvPr>
          <p:cNvSpPr/>
          <p:nvPr/>
        </p:nvSpPr>
        <p:spPr>
          <a:xfrm>
            <a:off x="385442" y="1284177"/>
            <a:ext cx="3575591" cy="278690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87AA2D6-CF84-C7FF-46D3-B79CD1D6F6B2}"/>
              </a:ext>
            </a:extLst>
          </p:cNvPr>
          <p:cNvSpPr/>
          <p:nvPr/>
        </p:nvSpPr>
        <p:spPr>
          <a:xfrm>
            <a:off x="385440" y="1567693"/>
            <a:ext cx="3575591" cy="278690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D6FE652-4EF9-FFFC-CD5C-F26ADA3364A1}"/>
              </a:ext>
            </a:extLst>
          </p:cNvPr>
          <p:cNvSpPr txBox="1"/>
          <p:nvPr/>
        </p:nvSpPr>
        <p:spPr>
          <a:xfrm>
            <a:off x="8287686" y="902098"/>
            <a:ext cx="2406279" cy="30777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rgbClr val="C00000"/>
                </a:solidFill>
              </a:rPr>
              <a:t>node = copia de ‘new’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56F714D-6466-10A1-A4F3-A5CA8290B0EB}"/>
              </a:ext>
            </a:extLst>
          </p:cNvPr>
          <p:cNvSpPr txBox="1"/>
          <p:nvPr/>
        </p:nvSpPr>
        <p:spPr>
          <a:xfrm>
            <a:off x="8287687" y="3438046"/>
            <a:ext cx="2406279" cy="30777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445961186">
                  <a:custGeom>
                    <a:avLst/>
                    <a:gdLst>
                      <a:gd name="connsiteX0" fmla="*/ 0 w 2152735"/>
                      <a:gd name="connsiteY0" fmla="*/ 0 h 923330"/>
                      <a:gd name="connsiteX1" fmla="*/ 538184 w 2152735"/>
                      <a:gd name="connsiteY1" fmla="*/ 0 h 923330"/>
                      <a:gd name="connsiteX2" fmla="*/ 1097895 w 2152735"/>
                      <a:gd name="connsiteY2" fmla="*/ 0 h 923330"/>
                      <a:gd name="connsiteX3" fmla="*/ 1614551 w 2152735"/>
                      <a:gd name="connsiteY3" fmla="*/ 0 h 923330"/>
                      <a:gd name="connsiteX4" fmla="*/ 2152735 w 2152735"/>
                      <a:gd name="connsiteY4" fmla="*/ 0 h 923330"/>
                      <a:gd name="connsiteX5" fmla="*/ 2152735 w 2152735"/>
                      <a:gd name="connsiteY5" fmla="*/ 443198 h 923330"/>
                      <a:gd name="connsiteX6" fmla="*/ 2152735 w 2152735"/>
                      <a:gd name="connsiteY6" fmla="*/ 923330 h 923330"/>
                      <a:gd name="connsiteX7" fmla="*/ 1679133 w 2152735"/>
                      <a:gd name="connsiteY7" fmla="*/ 923330 h 923330"/>
                      <a:gd name="connsiteX8" fmla="*/ 1119422 w 2152735"/>
                      <a:gd name="connsiteY8" fmla="*/ 923330 h 923330"/>
                      <a:gd name="connsiteX9" fmla="*/ 538184 w 2152735"/>
                      <a:gd name="connsiteY9" fmla="*/ 923330 h 923330"/>
                      <a:gd name="connsiteX10" fmla="*/ 0 w 2152735"/>
                      <a:gd name="connsiteY10" fmla="*/ 923330 h 923330"/>
                      <a:gd name="connsiteX11" fmla="*/ 0 w 2152735"/>
                      <a:gd name="connsiteY11" fmla="*/ 470898 h 923330"/>
                      <a:gd name="connsiteX12" fmla="*/ 0 w 2152735"/>
                      <a:gd name="connsiteY12" fmla="*/ 0 h 923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52735" h="923330" extrusionOk="0">
                        <a:moveTo>
                          <a:pt x="0" y="0"/>
                        </a:moveTo>
                        <a:cubicBezTo>
                          <a:pt x="238533" y="-48175"/>
                          <a:pt x="413708" y="64074"/>
                          <a:pt x="538184" y="0"/>
                        </a:cubicBezTo>
                        <a:cubicBezTo>
                          <a:pt x="662660" y="-64074"/>
                          <a:pt x="950614" y="59198"/>
                          <a:pt x="1097895" y="0"/>
                        </a:cubicBezTo>
                        <a:cubicBezTo>
                          <a:pt x="1245176" y="-59198"/>
                          <a:pt x="1438435" y="40998"/>
                          <a:pt x="1614551" y="0"/>
                        </a:cubicBezTo>
                        <a:cubicBezTo>
                          <a:pt x="1790667" y="-40998"/>
                          <a:pt x="2029742" y="64550"/>
                          <a:pt x="2152735" y="0"/>
                        </a:cubicBezTo>
                        <a:cubicBezTo>
                          <a:pt x="2158837" y="131086"/>
                          <a:pt x="2114542" y="288798"/>
                          <a:pt x="2152735" y="443198"/>
                        </a:cubicBezTo>
                        <a:cubicBezTo>
                          <a:pt x="2190928" y="597598"/>
                          <a:pt x="2102268" y="753904"/>
                          <a:pt x="2152735" y="923330"/>
                        </a:cubicBezTo>
                        <a:cubicBezTo>
                          <a:pt x="1921792" y="969729"/>
                          <a:pt x="1833658" y="882221"/>
                          <a:pt x="1679133" y="923330"/>
                        </a:cubicBezTo>
                        <a:cubicBezTo>
                          <a:pt x="1524608" y="964439"/>
                          <a:pt x="1294383" y="867023"/>
                          <a:pt x="1119422" y="923330"/>
                        </a:cubicBezTo>
                        <a:cubicBezTo>
                          <a:pt x="944461" y="979637"/>
                          <a:pt x="820235" y="876497"/>
                          <a:pt x="538184" y="923330"/>
                        </a:cubicBezTo>
                        <a:cubicBezTo>
                          <a:pt x="256133" y="970163"/>
                          <a:pt x="240073" y="906249"/>
                          <a:pt x="0" y="923330"/>
                        </a:cubicBezTo>
                        <a:cubicBezTo>
                          <a:pt x="-33515" y="737061"/>
                          <a:pt x="50168" y="643679"/>
                          <a:pt x="0" y="470898"/>
                        </a:cubicBezTo>
                        <a:cubicBezTo>
                          <a:pt x="-50168" y="298117"/>
                          <a:pt x="20847" y="10861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rgbClr val="C00000"/>
                </a:solidFill>
              </a:rPr>
              <a:t>node = dirección de ‘new’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89C566C-9043-E4C5-48C7-7A4CE5847592}"/>
              </a:ext>
            </a:extLst>
          </p:cNvPr>
          <p:cNvSpPr txBox="1"/>
          <p:nvPr/>
        </p:nvSpPr>
        <p:spPr>
          <a:xfrm>
            <a:off x="8355832" y="4663899"/>
            <a:ext cx="2152735" cy="923330"/>
          </a:xfrm>
          <a:custGeom>
            <a:avLst/>
            <a:gdLst>
              <a:gd name="connsiteX0" fmla="*/ 0 w 2152735"/>
              <a:gd name="connsiteY0" fmla="*/ 0 h 923330"/>
              <a:gd name="connsiteX1" fmla="*/ 538184 w 2152735"/>
              <a:gd name="connsiteY1" fmla="*/ 0 h 923330"/>
              <a:gd name="connsiteX2" fmla="*/ 1097895 w 2152735"/>
              <a:gd name="connsiteY2" fmla="*/ 0 h 923330"/>
              <a:gd name="connsiteX3" fmla="*/ 1614551 w 2152735"/>
              <a:gd name="connsiteY3" fmla="*/ 0 h 923330"/>
              <a:gd name="connsiteX4" fmla="*/ 2152735 w 2152735"/>
              <a:gd name="connsiteY4" fmla="*/ 0 h 923330"/>
              <a:gd name="connsiteX5" fmla="*/ 2152735 w 2152735"/>
              <a:gd name="connsiteY5" fmla="*/ 443198 h 923330"/>
              <a:gd name="connsiteX6" fmla="*/ 2152735 w 2152735"/>
              <a:gd name="connsiteY6" fmla="*/ 923330 h 923330"/>
              <a:gd name="connsiteX7" fmla="*/ 1679133 w 2152735"/>
              <a:gd name="connsiteY7" fmla="*/ 923330 h 923330"/>
              <a:gd name="connsiteX8" fmla="*/ 1119422 w 2152735"/>
              <a:gd name="connsiteY8" fmla="*/ 923330 h 923330"/>
              <a:gd name="connsiteX9" fmla="*/ 538184 w 2152735"/>
              <a:gd name="connsiteY9" fmla="*/ 923330 h 923330"/>
              <a:gd name="connsiteX10" fmla="*/ 0 w 2152735"/>
              <a:gd name="connsiteY10" fmla="*/ 923330 h 923330"/>
              <a:gd name="connsiteX11" fmla="*/ 0 w 2152735"/>
              <a:gd name="connsiteY11" fmla="*/ 470898 h 923330"/>
              <a:gd name="connsiteX12" fmla="*/ 0 w 2152735"/>
              <a:gd name="connsiteY12" fmla="*/ 0 h 923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2735" h="923330" extrusionOk="0">
                <a:moveTo>
                  <a:pt x="0" y="0"/>
                </a:moveTo>
                <a:cubicBezTo>
                  <a:pt x="238533" y="-48175"/>
                  <a:pt x="413708" y="64074"/>
                  <a:pt x="538184" y="0"/>
                </a:cubicBezTo>
                <a:cubicBezTo>
                  <a:pt x="662660" y="-64074"/>
                  <a:pt x="950614" y="59198"/>
                  <a:pt x="1097895" y="0"/>
                </a:cubicBezTo>
                <a:cubicBezTo>
                  <a:pt x="1245176" y="-59198"/>
                  <a:pt x="1438435" y="40998"/>
                  <a:pt x="1614551" y="0"/>
                </a:cubicBezTo>
                <a:cubicBezTo>
                  <a:pt x="1790667" y="-40998"/>
                  <a:pt x="2029742" y="64550"/>
                  <a:pt x="2152735" y="0"/>
                </a:cubicBezTo>
                <a:cubicBezTo>
                  <a:pt x="2158837" y="131086"/>
                  <a:pt x="2114542" y="288798"/>
                  <a:pt x="2152735" y="443198"/>
                </a:cubicBezTo>
                <a:cubicBezTo>
                  <a:pt x="2190928" y="597598"/>
                  <a:pt x="2102268" y="753904"/>
                  <a:pt x="2152735" y="923330"/>
                </a:cubicBezTo>
                <a:cubicBezTo>
                  <a:pt x="1921792" y="969729"/>
                  <a:pt x="1833658" y="882221"/>
                  <a:pt x="1679133" y="923330"/>
                </a:cubicBezTo>
                <a:cubicBezTo>
                  <a:pt x="1524608" y="964439"/>
                  <a:pt x="1294383" y="867023"/>
                  <a:pt x="1119422" y="923330"/>
                </a:cubicBezTo>
                <a:cubicBezTo>
                  <a:pt x="944461" y="979637"/>
                  <a:pt x="820235" y="876497"/>
                  <a:pt x="538184" y="923330"/>
                </a:cubicBezTo>
                <a:cubicBezTo>
                  <a:pt x="256133" y="970163"/>
                  <a:pt x="240073" y="906249"/>
                  <a:pt x="0" y="923330"/>
                </a:cubicBezTo>
                <a:cubicBezTo>
                  <a:pt x="-33515" y="737061"/>
                  <a:pt x="50168" y="643679"/>
                  <a:pt x="0" y="470898"/>
                </a:cubicBezTo>
                <a:cubicBezTo>
                  <a:pt x="-50168" y="298117"/>
                  <a:pt x="20847" y="108612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596118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70C0"/>
                </a:solidFill>
              </a:rPr>
              <a:t>En el contenido de la dirección ‘node’ pon…</a:t>
            </a:r>
          </a:p>
        </p:txBody>
      </p:sp>
    </p:spTree>
    <p:extLst>
      <p:ext uri="{BB962C8B-B14F-4D97-AF65-F5344CB8AC3E}">
        <p14:creationId xmlns:p14="http://schemas.microsoft.com/office/powerpoint/2010/main" val="8756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7537D213-7903-6B2F-D3B8-C2D5FA870A2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b="12407"/>
          <a:stretch/>
        </p:blipFill>
        <p:spPr>
          <a:xfrm>
            <a:off x="0" y="0"/>
            <a:ext cx="12192000" cy="60071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D8D8EDF-440E-567A-1176-E95F1DC10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>
                <a:solidFill>
                  <a:srgbClr val="FFFFFF"/>
                </a:solidFill>
              </a:rPr>
              <a:t>Memoria dinámica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90895-1DCE-C661-5162-51EA5F1E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814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000" dirty="0" err="1">
                <a:solidFill>
                  <a:srgbClr val="92D050"/>
                </a:solidFill>
              </a:rPr>
              <a:t>void</a:t>
            </a:r>
            <a:r>
              <a:rPr lang="es-MX" sz="2000" dirty="0">
                <a:solidFill>
                  <a:srgbClr val="92D050"/>
                </a:solidFill>
              </a:rPr>
              <a:t> *</a:t>
            </a:r>
            <a:r>
              <a:rPr lang="es-MX" sz="2000" dirty="0" err="1">
                <a:solidFill>
                  <a:srgbClr val="92D050"/>
                </a:solidFill>
              </a:rPr>
              <a:t>malloc</a:t>
            </a:r>
            <a:r>
              <a:rPr lang="es-MX" sz="2000" dirty="0">
                <a:solidFill>
                  <a:srgbClr val="92D050"/>
                </a:solidFill>
              </a:rPr>
              <a:t>(</a:t>
            </a:r>
            <a:r>
              <a:rPr lang="es-MX" sz="2000" dirty="0" err="1">
                <a:solidFill>
                  <a:srgbClr val="92D050"/>
                </a:solidFill>
              </a:rPr>
              <a:t>size_t</a:t>
            </a:r>
            <a:r>
              <a:rPr lang="es-MX" sz="2000" dirty="0">
                <a:solidFill>
                  <a:srgbClr val="92D050"/>
                </a:solidFill>
              </a:rPr>
              <a:t> </a:t>
            </a:r>
            <a:r>
              <a:rPr lang="es-MX" sz="2000" dirty="0" err="1">
                <a:solidFill>
                  <a:srgbClr val="92D050"/>
                </a:solidFill>
              </a:rPr>
              <a:t>size</a:t>
            </a:r>
            <a:r>
              <a:rPr lang="es-MX" sz="2000" dirty="0">
                <a:solidFill>
                  <a:srgbClr val="92D050"/>
                </a:solidFill>
              </a:rPr>
              <a:t>)</a:t>
            </a:r>
          </a:p>
          <a:p>
            <a:r>
              <a:rPr lang="es-MX" sz="2000" dirty="0">
                <a:solidFill>
                  <a:srgbClr val="FFFFFF"/>
                </a:solidFill>
              </a:rPr>
              <a:t>Arreglo de ‘</a:t>
            </a:r>
            <a:r>
              <a:rPr lang="es-MX" sz="2000" dirty="0" err="1">
                <a:solidFill>
                  <a:srgbClr val="FFFFFF"/>
                </a:solidFill>
              </a:rPr>
              <a:t>size</a:t>
            </a:r>
            <a:r>
              <a:rPr lang="es-MX" sz="2000" dirty="0">
                <a:solidFill>
                  <a:srgbClr val="FFFFFF"/>
                </a:solidFill>
              </a:rPr>
              <a:t>’ bytes</a:t>
            </a:r>
          </a:p>
          <a:p>
            <a:r>
              <a:rPr lang="es-MX" sz="2000" dirty="0">
                <a:solidFill>
                  <a:srgbClr val="FFFFFF"/>
                </a:solidFill>
              </a:rPr>
              <a:t>Alineado al sistema operativo (8 para 32 bits y 16 para 64 bits)</a:t>
            </a:r>
          </a:p>
          <a:p>
            <a:r>
              <a:rPr lang="es-MX" sz="2000" dirty="0">
                <a:solidFill>
                  <a:srgbClr val="FFFFFF"/>
                </a:solidFill>
              </a:rPr>
              <a:t>No inicializa la memoria (*)</a:t>
            </a:r>
          </a:p>
          <a:p>
            <a:pPr marL="0" indent="0">
              <a:buNone/>
            </a:pPr>
            <a:r>
              <a:rPr lang="es-MX" sz="2000" dirty="0" err="1">
                <a:solidFill>
                  <a:srgbClr val="92D050"/>
                </a:solidFill>
              </a:rPr>
              <a:t>void</a:t>
            </a:r>
            <a:r>
              <a:rPr lang="es-MX" sz="2000" dirty="0">
                <a:solidFill>
                  <a:srgbClr val="92D050"/>
                </a:solidFill>
              </a:rPr>
              <a:t> *</a:t>
            </a:r>
            <a:r>
              <a:rPr lang="es-MX" sz="2000" dirty="0" err="1">
                <a:solidFill>
                  <a:srgbClr val="92D050"/>
                </a:solidFill>
              </a:rPr>
              <a:t>calloc</a:t>
            </a:r>
            <a:r>
              <a:rPr lang="es-MX" sz="2000" dirty="0">
                <a:solidFill>
                  <a:srgbClr val="92D050"/>
                </a:solidFill>
              </a:rPr>
              <a:t>(</a:t>
            </a:r>
            <a:r>
              <a:rPr lang="es-MX" sz="2000" dirty="0" err="1">
                <a:solidFill>
                  <a:srgbClr val="92D050"/>
                </a:solidFill>
              </a:rPr>
              <a:t>size_t</a:t>
            </a:r>
            <a:r>
              <a:rPr lang="es-MX" sz="2000" dirty="0">
                <a:solidFill>
                  <a:srgbClr val="92D050"/>
                </a:solidFill>
              </a:rPr>
              <a:t> </a:t>
            </a:r>
            <a:r>
              <a:rPr lang="es-MX" sz="2000" dirty="0" err="1">
                <a:solidFill>
                  <a:srgbClr val="92D050"/>
                </a:solidFill>
              </a:rPr>
              <a:t>number</a:t>
            </a:r>
            <a:r>
              <a:rPr lang="es-MX" sz="2000" dirty="0">
                <a:solidFill>
                  <a:srgbClr val="92D050"/>
                </a:solidFill>
              </a:rPr>
              <a:t>, </a:t>
            </a:r>
            <a:r>
              <a:rPr lang="es-MX" sz="2000" dirty="0" err="1">
                <a:solidFill>
                  <a:srgbClr val="92D050"/>
                </a:solidFill>
              </a:rPr>
              <a:t>size_t</a:t>
            </a:r>
            <a:r>
              <a:rPr lang="es-MX" sz="2000" dirty="0">
                <a:solidFill>
                  <a:srgbClr val="92D050"/>
                </a:solidFill>
              </a:rPr>
              <a:t> </a:t>
            </a:r>
            <a:r>
              <a:rPr lang="es-MX" sz="2000" dirty="0" err="1">
                <a:solidFill>
                  <a:srgbClr val="92D050"/>
                </a:solidFill>
              </a:rPr>
              <a:t>size</a:t>
            </a:r>
            <a:r>
              <a:rPr lang="es-MX" sz="2000" dirty="0">
                <a:solidFill>
                  <a:srgbClr val="92D050"/>
                </a:solidFill>
              </a:rPr>
              <a:t>)</a:t>
            </a:r>
          </a:p>
          <a:p>
            <a:r>
              <a:rPr lang="es-MX" sz="2000" dirty="0">
                <a:solidFill>
                  <a:srgbClr val="FFFFFF"/>
                </a:solidFill>
              </a:rPr>
              <a:t>Arreglo de ‘</a:t>
            </a:r>
            <a:r>
              <a:rPr lang="es-MX" sz="2000" dirty="0" err="1">
                <a:solidFill>
                  <a:srgbClr val="FFFFFF"/>
                </a:solidFill>
              </a:rPr>
              <a:t>number</a:t>
            </a:r>
            <a:r>
              <a:rPr lang="es-MX" sz="2000" dirty="0">
                <a:solidFill>
                  <a:srgbClr val="FFFFFF"/>
                </a:solidFill>
              </a:rPr>
              <a:t>’ elementos de tamaño ‘</a:t>
            </a:r>
            <a:r>
              <a:rPr lang="es-MX" sz="2000" dirty="0" err="1">
                <a:solidFill>
                  <a:srgbClr val="FFFFFF"/>
                </a:solidFill>
              </a:rPr>
              <a:t>size</a:t>
            </a:r>
            <a:r>
              <a:rPr lang="es-MX" sz="2000" dirty="0">
                <a:solidFill>
                  <a:srgbClr val="FFFFFF"/>
                </a:solidFill>
              </a:rPr>
              <a:t>’</a:t>
            </a:r>
          </a:p>
          <a:p>
            <a:r>
              <a:rPr lang="es-MX" sz="2000" dirty="0">
                <a:solidFill>
                  <a:srgbClr val="FFFFFF"/>
                </a:solidFill>
              </a:rPr>
              <a:t>Inicializa con ceros</a:t>
            </a:r>
          </a:p>
          <a:p>
            <a:pPr marL="0" indent="0">
              <a:buNone/>
            </a:pPr>
            <a:r>
              <a:rPr lang="es-MX" sz="2000" dirty="0" err="1">
                <a:solidFill>
                  <a:srgbClr val="92D050"/>
                </a:solidFill>
              </a:rPr>
              <a:t>void</a:t>
            </a:r>
            <a:r>
              <a:rPr lang="es-MX" sz="2000" dirty="0">
                <a:solidFill>
                  <a:srgbClr val="92D050"/>
                </a:solidFill>
              </a:rPr>
              <a:t> free(</a:t>
            </a:r>
            <a:r>
              <a:rPr lang="es-MX" sz="2000" dirty="0" err="1">
                <a:solidFill>
                  <a:srgbClr val="92D050"/>
                </a:solidFill>
              </a:rPr>
              <a:t>void</a:t>
            </a:r>
            <a:r>
              <a:rPr lang="es-MX" sz="2000" dirty="0">
                <a:solidFill>
                  <a:srgbClr val="92D050"/>
                </a:solidFill>
              </a:rPr>
              <a:t> *</a:t>
            </a:r>
            <a:r>
              <a:rPr lang="es-MX" sz="2000" dirty="0" err="1">
                <a:solidFill>
                  <a:srgbClr val="92D050"/>
                </a:solidFill>
              </a:rPr>
              <a:t>memblock</a:t>
            </a:r>
            <a:r>
              <a:rPr lang="es-MX" sz="2000" dirty="0">
                <a:solidFill>
                  <a:srgbClr val="92D050"/>
                </a:solidFill>
              </a:rPr>
              <a:t>)</a:t>
            </a:r>
          </a:p>
          <a:p>
            <a:r>
              <a:rPr lang="es-MX" sz="2000" dirty="0">
                <a:solidFill>
                  <a:srgbClr val="FFFFFF"/>
                </a:solidFill>
              </a:rPr>
              <a:t>Libera un bloque de memoria</a:t>
            </a:r>
          </a:p>
          <a:p>
            <a:r>
              <a:rPr lang="es-MX" sz="2000" dirty="0">
                <a:solidFill>
                  <a:srgbClr val="FFFFFF"/>
                </a:solidFill>
              </a:rPr>
              <a:t>Solo bloques creados con </a:t>
            </a:r>
            <a:r>
              <a:rPr lang="es-MX" sz="2000" dirty="0" err="1">
                <a:solidFill>
                  <a:srgbClr val="FFFFFF"/>
                </a:solidFill>
              </a:rPr>
              <a:t>malloc</a:t>
            </a:r>
            <a:r>
              <a:rPr lang="es-MX" sz="2000" dirty="0">
                <a:solidFill>
                  <a:srgbClr val="FFFFFF"/>
                </a:solidFill>
              </a:rPr>
              <a:t>, </a:t>
            </a:r>
            <a:r>
              <a:rPr lang="es-MX" sz="2000" dirty="0" err="1">
                <a:solidFill>
                  <a:srgbClr val="FFFFFF"/>
                </a:solidFill>
              </a:rPr>
              <a:t>calloc</a:t>
            </a:r>
            <a:r>
              <a:rPr lang="es-MX" sz="2000" dirty="0">
                <a:solidFill>
                  <a:srgbClr val="FFFFFF"/>
                </a:solidFill>
              </a:rPr>
              <a:t> o </a:t>
            </a:r>
            <a:r>
              <a:rPr lang="es-MX" sz="2000" dirty="0" err="1">
                <a:solidFill>
                  <a:srgbClr val="FFFFFF"/>
                </a:solidFill>
              </a:rPr>
              <a:t>realoc</a:t>
            </a:r>
            <a:endParaRPr lang="es-MX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s-MX" sz="2000" dirty="0">
              <a:solidFill>
                <a:srgbClr val="FFFFFF"/>
              </a:solidFill>
            </a:endParaRP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FA70E686-484D-13CD-B03A-839D61E6343C}"/>
              </a:ext>
            </a:extLst>
          </p:cNvPr>
          <p:cNvSpPr txBox="1">
            <a:spLocks/>
          </p:cNvSpPr>
          <p:nvPr/>
        </p:nvSpPr>
        <p:spPr>
          <a:xfrm>
            <a:off x="8541422" y="2055813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noProof="1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#include &lt;stdlib.h&gt;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noProof="1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#include &lt;malloc.h&gt;</a:t>
            </a:r>
          </a:p>
        </p:txBody>
      </p:sp>
    </p:spTree>
    <p:extLst>
      <p:ext uri="{BB962C8B-B14F-4D97-AF65-F5344CB8AC3E}">
        <p14:creationId xmlns:p14="http://schemas.microsoft.com/office/powerpoint/2010/main" val="2599119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98DFF2-4901-1857-3F39-F1D6A4E28B9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</a:blip>
          <a:srcRect t="6983" r="43500" b="5455"/>
          <a:stretch/>
        </p:blipFill>
        <p:spPr>
          <a:xfrm>
            <a:off x="0" y="-1"/>
            <a:ext cx="6539345" cy="60049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1325563"/>
          </a:xfrm>
        </p:spPr>
        <p:txBody>
          <a:bodyPr/>
          <a:lstStyle/>
          <a:p>
            <a:r>
              <a:rPr lang="es-MX" dirty="0"/>
              <a:t>Apuntadores a arreglos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85E9383A-1FBA-1042-1B84-6A894194358B}"/>
              </a:ext>
            </a:extLst>
          </p:cNvPr>
          <p:cNvGraphicFramePr>
            <a:graphicFrameLocks noGrp="1"/>
          </p:cNvGraphicFramePr>
          <p:nvPr/>
        </p:nvGraphicFramePr>
        <p:xfrm>
          <a:off x="2839522" y="1794285"/>
          <a:ext cx="972457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2457">
                  <a:extLst>
                    <a:ext uri="{9D8B030D-6E8A-4147-A177-3AD203B41FA5}">
                      <a16:colId xmlns:a16="http://schemas.microsoft.com/office/drawing/2014/main" val="4205173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34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139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65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875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78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240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34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8865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103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56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3851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941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94952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EC67935-7C98-5BE8-DBFB-02E3524A513D}"/>
              </a:ext>
            </a:extLst>
          </p:cNvPr>
          <p:cNvSpPr txBox="1"/>
          <p:nvPr/>
        </p:nvSpPr>
        <p:spPr>
          <a:xfrm>
            <a:off x="2830627" y="1212572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Memoria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B761C953-DCBF-8B81-248F-7B38A95C3412}"/>
              </a:ext>
            </a:extLst>
          </p:cNvPr>
          <p:cNvSpPr/>
          <p:nvPr/>
        </p:nvSpPr>
        <p:spPr>
          <a:xfrm rot="16200000">
            <a:off x="3234706" y="1161581"/>
            <a:ext cx="182088" cy="972457"/>
          </a:xfrm>
          <a:prstGeom prst="rightBrace">
            <a:avLst>
              <a:gd name="adj1" fmla="val 67029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3A031E2D-B929-F0DE-4FD0-486870CC3F34}"/>
              </a:ext>
            </a:extLst>
          </p:cNvPr>
          <p:cNvGraphicFramePr>
            <a:graphicFrameLocks noGrp="1"/>
          </p:cNvGraphicFramePr>
          <p:nvPr/>
        </p:nvGraphicFramePr>
        <p:xfrm>
          <a:off x="3981532" y="1794285"/>
          <a:ext cx="972457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2457">
                  <a:extLst>
                    <a:ext uri="{9D8B030D-6E8A-4147-A177-3AD203B41FA5}">
                      <a16:colId xmlns:a16="http://schemas.microsoft.com/office/drawing/2014/main" val="4205173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A + 0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5139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A + 4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8875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A + 8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9240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A + 12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8865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A + 16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103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A + 20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3851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A + 24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2941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b="0" dirty="0">
                          <a:solidFill>
                            <a:schemeClr val="tx1"/>
                          </a:solidFill>
                        </a:rPr>
                        <a:t>A + 28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394952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23E6EC8-D91A-FA83-4327-9CA50CF7AF5C}"/>
              </a:ext>
            </a:extLst>
          </p:cNvPr>
          <p:cNvSpPr txBox="1"/>
          <p:nvPr/>
        </p:nvSpPr>
        <p:spPr>
          <a:xfrm>
            <a:off x="768112" y="1794285"/>
            <a:ext cx="1986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Dirección inicial (A)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368DCE-7154-907B-0E45-BE339D9A8BE9}"/>
              </a:ext>
            </a:extLst>
          </p:cNvPr>
          <p:cNvSpPr txBox="1"/>
          <p:nvPr/>
        </p:nvSpPr>
        <p:spPr>
          <a:xfrm>
            <a:off x="3269672" y="757031"/>
            <a:ext cx="980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err="1"/>
              <a:t>int</a:t>
            </a:r>
            <a:r>
              <a:rPr lang="es-MX" sz="2000" b="1" dirty="0"/>
              <a:t> A[8]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2EA533-6DA9-DBE3-3B6E-32E24E7D1AB6}"/>
              </a:ext>
            </a:extLst>
          </p:cNvPr>
          <p:cNvSpPr txBox="1"/>
          <p:nvPr/>
        </p:nvSpPr>
        <p:spPr>
          <a:xfrm>
            <a:off x="3929095" y="1215747"/>
            <a:ext cx="1064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Dirección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CB320A7A-C4F1-8443-F4A4-AA72A9794806}"/>
              </a:ext>
            </a:extLst>
          </p:cNvPr>
          <p:cNvSpPr/>
          <p:nvPr/>
        </p:nvSpPr>
        <p:spPr>
          <a:xfrm rot="16200000">
            <a:off x="4333174" y="1164756"/>
            <a:ext cx="182088" cy="972457"/>
          </a:xfrm>
          <a:prstGeom prst="rightBrace">
            <a:avLst>
              <a:gd name="adj1" fmla="val 67029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6276589" y="1525164"/>
            <a:ext cx="3450842" cy="2322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int A[8];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int *B;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B = 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B = &amp;A[0];</a:t>
            </a:r>
          </a:p>
        </p:txBody>
      </p:sp>
    </p:spTree>
    <p:extLst>
      <p:ext uri="{BB962C8B-B14F-4D97-AF65-F5344CB8AC3E}">
        <p14:creationId xmlns:p14="http://schemas.microsoft.com/office/powerpoint/2010/main" val="2525675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2926A83-048F-6793-BB24-B7A1A931F4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006"/>
          <a:stretch/>
        </p:blipFill>
        <p:spPr>
          <a:xfrm>
            <a:off x="0" y="0"/>
            <a:ext cx="12192000" cy="6015038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9CB10C2A-C49A-9170-AB97-8E7F9BF955F8}"/>
              </a:ext>
            </a:extLst>
          </p:cNvPr>
          <p:cNvSpPr txBox="1">
            <a:spLocks/>
          </p:cNvSpPr>
          <p:nvPr/>
        </p:nvSpPr>
        <p:spPr>
          <a:xfrm>
            <a:off x="477981" y="1122363"/>
            <a:ext cx="4023360" cy="2205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chemeClr val="bg1"/>
                </a:solidFill>
              </a:rPr>
              <a:t>Code sample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AF91EAC-68C6-F621-3D74-C3F2F7EFD859}"/>
              </a:ext>
            </a:extLst>
          </p:cNvPr>
          <p:cNvSpPr txBox="1">
            <a:spLocks/>
          </p:cNvSpPr>
          <p:nvPr/>
        </p:nvSpPr>
        <p:spPr>
          <a:xfrm>
            <a:off x="477979" y="3369733"/>
            <a:ext cx="6046191" cy="2514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05-Manejo de Memoria\05.A-Apuntador A </a:t>
            </a:r>
            <a:r>
              <a:rPr lang="en-US" sz="2000" dirty="0" err="1">
                <a:solidFill>
                  <a:schemeClr val="bg1"/>
                </a:solidFill>
              </a:rPr>
              <a:t>Arreglo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6047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7155283" y="902099"/>
            <a:ext cx="4350575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1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int 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100" noProof="1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5848863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A3889B0-E58B-E41E-B5BD-F81D10769C2D}"/>
              </a:ext>
            </a:extLst>
          </p:cNvPr>
          <p:cNvSpPr/>
          <p:nvPr/>
        </p:nvSpPr>
        <p:spPr>
          <a:xfrm>
            <a:off x="385442" y="472049"/>
            <a:ext cx="3575591" cy="266032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480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5F20-B87C-EBA2-F6DC-7EB6AC6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267" y="365125"/>
            <a:ext cx="5545666" cy="475467"/>
          </a:xfrm>
        </p:spPr>
        <p:txBody>
          <a:bodyPr>
            <a:normAutofit fontScale="90000"/>
          </a:bodyPr>
          <a:lstStyle/>
          <a:p>
            <a:pPr algn="ctr"/>
            <a:r>
              <a:rPr lang="es-MX" sz="2800" dirty="0"/>
              <a:t>Manejo de memoria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125AE45-C852-1429-8104-83C34236A3E8}"/>
              </a:ext>
            </a:extLst>
          </p:cNvPr>
          <p:cNvSpPr txBox="1">
            <a:spLocks/>
          </p:cNvSpPr>
          <p:nvPr/>
        </p:nvSpPr>
        <p:spPr>
          <a:xfrm>
            <a:off x="7155283" y="902099"/>
            <a:ext cx="4350575" cy="527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int a;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200" noProof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int b;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200" noProof="1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EDA5DF4-C6AB-30A0-F2A3-233FEE44E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472130"/>
              </p:ext>
            </p:extLst>
          </p:nvPr>
        </p:nvGraphicFramePr>
        <p:xfrm>
          <a:off x="385443" y="190220"/>
          <a:ext cx="2079126" cy="5753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0089">
                  <a:extLst>
                    <a:ext uri="{9D8B030D-6E8A-4147-A177-3AD203B41FA5}">
                      <a16:colId xmlns:a16="http://schemas.microsoft.com/office/drawing/2014/main" val="2937147058"/>
                    </a:ext>
                  </a:extLst>
                </a:gridCol>
                <a:gridCol w="1259037">
                  <a:extLst>
                    <a:ext uri="{9D8B030D-6E8A-4147-A177-3AD203B41FA5}">
                      <a16:colId xmlns:a16="http://schemas.microsoft.com/office/drawing/2014/main" val="2318350881"/>
                    </a:ext>
                  </a:extLst>
                </a:gridCol>
              </a:tblGrid>
              <a:tr h="273990">
                <a:tc>
                  <a:txBody>
                    <a:bodyPr/>
                    <a:lstStyle/>
                    <a:p>
                      <a:pPr algn="ctr"/>
                      <a:r>
                        <a:rPr lang="es-MX" sz="9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Dirección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050" b="1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Contenido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2568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0x9000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055655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4419312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74855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97500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0x8FF0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70259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784231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727863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363759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0x8FE0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989939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497611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809750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00976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0x8FD0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76569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236278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5649746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9210853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0x8FC0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6853907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0x8FBC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2973454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0x8FB8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015440"/>
                  </a:ext>
                </a:extLst>
              </a:tr>
              <a:tr h="2739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0x8FB4</a:t>
                      </a:r>
                    </a:p>
                  </a:txBody>
                  <a:tcPr marL="5443" marR="5443" marT="544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s-MX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xxxxxxxxxxxxxxx</a:t>
                      </a:r>
                      <a:endParaRPr lang="es-MX" sz="9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653388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9A3E1E7-D9A9-E112-420A-158E51D8E64C}"/>
              </a:ext>
            </a:extLst>
          </p:cNvPr>
          <p:cNvSpPr txBox="1"/>
          <p:nvPr/>
        </p:nvSpPr>
        <p:spPr>
          <a:xfrm>
            <a:off x="3034332" y="461705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9B3AB7-AA42-1CC0-3FD9-D7AFCAA47F4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464569" y="615594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4ECF917-DF62-964C-7BB1-34C3709A2107}"/>
              </a:ext>
            </a:extLst>
          </p:cNvPr>
          <p:cNvSpPr txBox="1"/>
          <p:nvPr/>
        </p:nvSpPr>
        <p:spPr>
          <a:xfrm>
            <a:off x="3034332" y="748210"/>
            <a:ext cx="262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F77992-2049-1596-E5B0-723FE134F43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2464569" y="902099"/>
            <a:ext cx="5697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09C2E6A1-8FF9-9002-D3DA-CA053BBC0807}"/>
              </a:ext>
            </a:extLst>
          </p:cNvPr>
          <p:cNvSpPr/>
          <p:nvPr/>
        </p:nvSpPr>
        <p:spPr>
          <a:xfrm>
            <a:off x="385442" y="738081"/>
            <a:ext cx="3575591" cy="266032"/>
          </a:xfrm>
          <a:prstGeom prst="rect">
            <a:avLst/>
          </a:prstGeom>
          <a:solidFill>
            <a:srgbClr val="00B0F0">
              <a:alpha val="1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0572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A.Center">
      <a:majorFont>
        <a:latin typeface="iCiel Gotham Medium"/>
        <a:ea typeface=""/>
        <a:cs typeface=""/>
      </a:majorFont>
      <a:minorFont>
        <a:latin typeface="iCiel 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5EC1DBDEC5148AE19910B182849E5" ma:contentTypeVersion="3" ma:contentTypeDescription="Create a new document." ma:contentTypeScope="" ma:versionID="8ac4b0980e58216d3a4b8a4c99e8eed4">
  <xsd:schema xmlns:xsd="http://www.w3.org/2001/XMLSchema" xmlns:xs="http://www.w3.org/2001/XMLSchema" xmlns:p="http://schemas.microsoft.com/office/2006/metadata/properties" xmlns:ns2="cea0fb95-131f-4798-9359-6e56e55a671d" targetNamespace="http://schemas.microsoft.com/office/2006/metadata/properties" ma:root="true" ma:fieldsID="09050ecbc8565bd75002b4e8e4994856" ns2:_="">
    <xsd:import namespace="cea0fb95-131f-4798-9359-6e56e55a67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a0fb95-131f-4798-9359-6e56e55a67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D0E013-B45E-46C2-8374-2986D49D71D2}">
  <ds:schemaRefs>
    <ds:schemaRef ds:uri="http://schemas.microsoft.com/office/2006/metadata/properties"/>
    <ds:schemaRef ds:uri="http://schemas.microsoft.com/office/infopath/2007/PartnerControls"/>
    <ds:schemaRef ds:uri="25b3c11b-597b-4b73-a5a2-56be5020cb14"/>
    <ds:schemaRef ds:uri="23cca52a-82bf-45d7-9230-54f4983d2fe8"/>
  </ds:schemaRefs>
</ds:datastoreItem>
</file>

<file path=customXml/itemProps2.xml><?xml version="1.0" encoding="utf-8"?>
<ds:datastoreItem xmlns:ds="http://schemas.openxmlformats.org/officeDocument/2006/customXml" ds:itemID="{AD40D1E9-AB65-424F-9E48-137210C40D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a0fb95-131f-4798-9359-6e56e55a67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2D57F14-E44D-4C9E-8409-E7647E45B4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14056</TotalTime>
  <Words>7817</Words>
  <Application>Microsoft Office PowerPoint</Application>
  <PresentationFormat>Widescreen</PresentationFormat>
  <Paragraphs>2875</Paragraphs>
  <Slides>47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Tema de Office</vt:lpstr>
      <vt:lpstr>Lenguaje C avanzado</vt:lpstr>
      <vt:lpstr>Manejo de memoria 2</vt:lpstr>
      <vt:lpstr>‘Heap’ y ‘Stack’</vt:lpstr>
      <vt:lpstr>‘Heap’ y ‘Stack’</vt:lpstr>
      <vt:lpstr>Memoria dinámica</vt:lpstr>
      <vt:lpstr>Apuntadores a arreglos</vt:lpstr>
      <vt:lpstr>PowerPoint Presentation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  <vt:lpstr>Manejo de memoria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VERONICA LICON HUERTA</dc:creator>
  <cp:lastModifiedBy>Felipe Arias</cp:lastModifiedBy>
  <cp:revision>162</cp:revision>
  <dcterms:created xsi:type="dcterms:W3CDTF">2023-06-13T23:37:32Z</dcterms:created>
  <dcterms:modified xsi:type="dcterms:W3CDTF">2023-08-03T19:33:15Z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0x010100DD15EC1DBDEC5148AE19910B182849E5</vt:lpwstr>
  </property>
  <property fmtid="{D5CDD505-2E9C-101B-9397-08002B2CF9AE}" pid="3" name="MediaServiceImageTags">
    <vt:lpwstr/>
  </property>
</Properties>
</file>

<file path=docProps/thumbnail.jpeg>
</file>